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78" r:id="rId2"/>
    <p:sldId id="384" r:id="rId3"/>
    <p:sldId id="385" r:id="rId4"/>
    <p:sldId id="386" r:id="rId5"/>
    <p:sldId id="387" r:id="rId6"/>
    <p:sldId id="388" r:id="rId7"/>
    <p:sldId id="389" r:id="rId8"/>
    <p:sldId id="390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AAAC14E1-D0A9-4956-8DA9-16BB73ECFD08}">
          <p14:sldIdLst>
            <p14:sldId id="378"/>
            <p14:sldId id="384"/>
            <p14:sldId id="385"/>
            <p14:sldId id="386"/>
            <p14:sldId id="387"/>
            <p14:sldId id="388"/>
            <p14:sldId id="389"/>
            <p14:sldId id="390"/>
          </p14:sldIdLst>
        </p14:section>
        <p14:section name="Seção sem Título" id="{D03B62FD-474D-4DEB-AEBD-19D272967C2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19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50"/>
  </p:normalViewPr>
  <p:slideViewPr>
    <p:cSldViewPr>
      <p:cViewPr varScale="1">
        <p:scale>
          <a:sx n="111" d="100"/>
          <a:sy n="111" d="100"/>
        </p:scale>
        <p:origin x="1650" y="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7E3F99-D12F-4954-A61D-F49FB68D10A3}" type="datetimeFigureOut">
              <a:rPr lang="pt-BR" smtClean="0"/>
              <a:t>14/05/2026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5F320-5C10-46D6-873B-718ABBD496F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611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7FB3D-CA2F-9B4E-AE1C-D66054431060}" type="datetimeFigureOut">
              <a:rPr lang="pt-BR" smtClean="0"/>
              <a:t>14/05/2026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6E087-4515-F345-BDD3-690B9CCEA2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733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>
            <a:extLst>
              <a:ext uri="{FF2B5EF4-FFF2-40B4-BE49-F238E27FC236}">
                <a16:creationId xmlns:a16="http://schemas.microsoft.com/office/drawing/2014/main" id="{B3E0CF52-E972-A2EF-AAF8-95B4530C74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100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97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404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FAEE559-DE33-FC52-2E42-B226F4727947}"/>
              </a:ext>
            </a:extLst>
          </p:cNvPr>
          <p:cNvSpPr txBox="1"/>
          <p:nvPr/>
        </p:nvSpPr>
        <p:spPr>
          <a:xfrm>
            <a:off x="432000" y="2564904"/>
            <a:ext cx="82800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t-BR" altLang="pt-B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 TÉCNICO EM ...</a:t>
            </a:r>
          </a:p>
          <a:p>
            <a:pPr algn="ctr">
              <a:spcAft>
                <a:spcPts val="600"/>
              </a:spcAft>
            </a:pPr>
            <a:r>
              <a:rPr lang="pt-BR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Nome do Autor</a:t>
            </a:r>
          </a:p>
          <a:p>
            <a:pPr algn="ctr">
              <a:spcAft>
                <a:spcPts val="600"/>
              </a:spcAft>
            </a:pPr>
            <a:r>
              <a:rPr lang="pt-BR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Nome do Autor</a:t>
            </a:r>
          </a:p>
          <a:p>
            <a:pPr algn="ctr">
              <a:spcAft>
                <a:spcPts val="600"/>
              </a:spcAft>
            </a:pPr>
            <a:r>
              <a:rPr lang="pt-BR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Nome do Autor</a:t>
            </a:r>
          </a:p>
          <a:p>
            <a:pPr algn="ctr">
              <a:spcAft>
                <a:spcPts val="600"/>
              </a:spcAft>
            </a:pPr>
            <a:r>
              <a:rPr lang="pt-BR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Nome do Autor</a:t>
            </a:r>
          </a:p>
          <a:p>
            <a:pPr algn="ctr">
              <a:spcAft>
                <a:spcPts val="600"/>
              </a:spcAft>
            </a:pPr>
            <a:endParaRPr lang="pt-BR" alt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pt-BR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Orientador: Prof. Nome do Professor</a:t>
            </a:r>
          </a:p>
          <a:p>
            <a:pPr algn="ctr">
              <a:spcAft>
                <a:spcPts val="600"/>
              </a:spcAft>
            </a:pPr>
            <a:endParaRPr lang="pt-BR" alt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pt-BR" altLang="pt-BR" sz="1400" dirty="0">
                <a:latin typeface="Arial" panose="020B0604020202020204" pitchFamily="34" charset="0"/>
                <a:cs typeface="Arial" panose="020B0604020202020204" pitchFamily="34" charset="0"/>
              </a:rPr>
              <a:t>Qualificação | 1º semestre de 2026</a:t>
            </a:r>
          </a:p>
          <a:p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4D9153D9-5A3E-7453-5DB0-911F92E0038D}"/>
              </a:ext>
            </a:extLst>
          </p:cNvPr>
          <p:cNvSpPr/>
          <p:nvPr/>
        </p:nvSpPr>
        <p:spPr>
          <a:xfrm>
            <a:off x="432000" y="1484784"/>
            <a:ext cx="8280000" cy="792088"/>
          </a:xfrm>
          <a:prstGeom prst="rect">
            <a:avLst/>
          </a:prstGeom>
          <a:solidFill>
            <a:srgbClr val="9422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5C0A34F1-FA90-6CD3-3323-F25E01EB5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013" y="1507008"/>
            <a:ext cx="8280000" cy="588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624" tIns="50812" rIns="101624" bIns="50812">
            <a:spAutoFit/>
          </a:bodyPr>
          <a:lstStyle>
            <a:lvl1pPr defTabSz="10144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10144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10144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10144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101441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pt-BR" altLang="pt-BR" sz="2400" b="1" dirty="0">
                <a:solidFill>
                  <a:schemeClr val="bg1"/>
                </a:solidFill>
              </a:rPr>
              <a:t>TÍTULO DO TRABALHO</a:t>
            </a:r>
          </a:p>
        </p:txBody>
      </p:sp>
    </p:spTree>
    <p:extLst>
      <p:ext uri="{BB962C8B-B14F-4D97-AF65-F5344CB8AC3E}">
        <p14:creationId xmlns:p14="http://schemas.microsoft.com/office/powerpoint/2010/main" val="1392540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C678B-A094-2592-F7C5-77682A62F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253DEB4-3A81-6C45-EA4F-289C6911150A}"/>
              </a:ext>
            </a:extLst>
          </p:cNvPr>
          <p:cNvSpPr txBox="1"/>
          <p:nvPr/>
        </p:nvSpPr>
        <p:spPr>
          <a:xfrm>
            <a:off x="432000" y="1340768"/>
            <a:ext cx="82800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pt-BR" altLang="pt-BR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INTRODUÇÃO</a:t>
            </a: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endParaRPr lang="pt-BR" altLang="pt-BR" b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pt-BR" altLang="pt-BR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TEMA / PROBLEMA / QUESTÃO DE PESQUISA: O pesquisador deve dimensionar o interesse que tem pelo assunto; estabelecer os limites extensionais e conceituais do problema em questão. Qual a questão de pesquisa foi estudada durante seu trabalho, gerada a partir da linha de estudo escolhida? Que fatos (no contexto socioeconômico e político) ou acontecimentos (positivos e/ou negativos) podem ajudá-lo a explicar a origem, a natureza, de sua questão de pesquisa? Como esta questão tem contribuído para o desenvolvimento do ser humano, da sociedade, da tecnologia ou do mundo do trabalho? É importante apresentar as possíveis propostas para resolução do problema levantado a partir da linha de estudo escolhida — as hipóteses.</a:t>
            </a:r>
          </a:p>
        </p:txBody>
      </p:sp>
    </p:spTree>
    <p:extLst>
      <p:ext uri="{BB962C8B-B14F-4D97-AF65-F5344CB8AC3E}">
        <p14:creationId xmlns:p14="http://schemas.microsoft.com/office/powerpoint/2010/main" val="3707666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D835C-760B-EC2B-689E-1BA23C209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7473B36-C30B-3F4D-5924-FBC45AE61BA1}"/>
              </a:ext>
            </a:extLst>
          </p:cNvPr>
          <p:cNvSpPr txBox="1"/>
          <p:nvPr/>
        </p:nvSpPr>
        <p:spPr>
          <a:xfrm>
            <a:off x="432000" y="1340768"/>
            <a:ext cx="82800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pt-BR" altLang="pt-BR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JUSTIFICATIVA</a:t>
            </a: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endParaRPr lang="pt-BR" altLang="pt-BR" b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pt-BR" altLang="pt-BR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Explicitar a importância do estudo e os porquês da realização da pesquisa, apresentando os motivos que levaram à investigação do problema (ROESCH, 1999). Por que você escolheu esta questão de pesquisa e qual a importância  em estudá-la? Em que aspectos seu estudo é importante para: profissionais da sua área de formação (e/ou), setor empresarial específico (e/ou), empresa (e/ou), mundo do trabalho?</a:t>
            </a:r>
          </a:p>
        </p:txBody>
      </p:sp>
    </p:spTree>
    <p:extLst>
      <p:ext uri="{BB962C8B-B14F-4D97-AF65-F5344CB8AC3E}">
        <p14:creationId xmlns:p14="http://schemas.microsoft.com/office/powerpoint/2010/main" val="1078915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5B818-4227-DFE4-595A-E165C94FF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0B04628-AA56-8308-A992-7F0775060020}"/>
              </a:ext>
            </a:extLst>
          </p:cNvPr>
          <p:cNvSpPr txBox="1"/>
          <p:nvPr/>
        </p:nvSpPr>
        <p:spPr>
          <a:xfrm>
            <a:off x="432000" y="1340768"/>
            <a:ext cx="82800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pt-BR" altLang="pt-BR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OBJETIVOS</a:t>
            </a: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endParaRPr lang="pt-BR" altLang="pt-BR" b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pt-BR" altLang="pt-BR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GERAL E ESPECÍFICOS: Indica as ações que serão desenvolvidas para a resolução do problema e define o propósito da pesquisa e sobre as ações particulares que efetivarão a investigação do problema (ROESCH, 1999). Descrever Objetivo Geral e os Objetivos Específicos.</a:t>
            </a:r>
          </a:p>
        </p:txBody>
      </p:sp>
    </p:spTree>
    <p:extLst>
      <p:ext uri="{BB962C8B-B14F-4D97-AF65-F5344CB8AC3E}">
        <p14:creationId xmlns:p14="http://schemas.microsoft.com/office/powerpoint/2010/main" val="2171244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7F270-7ED9-1363-1BC7-84986F4D8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F518BBD-517E-320B-93B0-326DEE0F6D97}"/>
              </a:ext>
            </a:extLst>
          </p:cNvPr>
          <p:cNvSpPr txBox="1"/>
          <p:nvPr/>
        </p:nvSpPr>
        <p:spPr>
          <a:xfrm>
            <a:off x="432000" y="1340768"/>
            <a:ext cx="8280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pt-BR" altLang="pt-BR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METODOLOGIA</a:t>
            </a: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endParaRPr lang="pt-BR" altLang="pt-BR" b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pt-BR" altLang="pt-BR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Apresenta os procedimentos para levantamento de dados e informações, com a escolha de instrumentos de pesquisa, os quais deverão ser coerentes com as referências teóricas e abordagem à questão de pesquisa.</a:t>
            </a:r>
          </a:p>
        </p:txBody>
      </p:sp>
    </p:spTree>
    <p:extLst>
      <p:ext uri="{BB962C8B-B14F-4D97-AF65-F5344CB8AC3E}">
        <p14:creationId xmlns:p14="http://schemas.microsoft.com/office/powerpoint/2010/main" val="1068413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64F7A-61F6-5B90-239F-9B1A6EAD4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495CEEA-A68B-0FF4-AB39-73C977A3EED5}"/>
              </a:ext>
            </a:extLst>
          </p:cNvPr>
          <p:cNvSpPr txBox="1"/>
          <p:nvPr/>
        </p:nvSpPr>
        <p:spPr>
          <a:xfrm>
            <a:off x="432000" y="1340768"/>
            <a:ext cx="8280000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pt-BR" altLang="pt-BR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DESENVOLVIMENTO (EM ANDAMENTO)</a:t>
            </a: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endParaRPr lang="pt-BR" altLang="pt-BR" b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pt-BR" altLang="pt-BR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Apresentação sintetizada do conteúdo desenvolvido e breve discussão teórica do problema para atualizar-se na polêmica sobre a questão e levantar fundamentação nas teorias existentes; permite uma visão global da questão bem como a verificação dos trabalhos e suas abordagens já existentes na área da pesquisa (PÁDUA, 2004). Apresentar diretamente os autores que serão referência teórica, recorrendo às citações para situar os principais conceitos e definições que fundamentarão seu trabalho e servirão de base para análise e interpretação dos dados na elaboração final do trabalho de conclusão de curso (ROESCH, 1999). No caso do uso de Figuras, Tabelas e/ou Quadros, estes devem obrigatoriamente ser referenciados no corpo do texto e devem ainda apresentar Legenda e Fonte no seguinte padrão: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endParaRPr lang="pt-BR" altLang="pt-BR" sz="1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pt-BR" altLang="pt-BR" sz="1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Figura 1 – Título da Figura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endParaRPr lang="pt-BR" altLang="pt-BR" sz="1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</a:pPr>
            <a:endParaRPr lang="pt-BR" altLang="pt-BR" sz="1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</a:pPr>
            <a:endParaRPr lang="pt-BR" altLang="pt-BR" sz="12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pt-BR" altLang="pt-BR" sz="12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Fonte: Indicação da origem do material utilizado</a:t>
            </a: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endParaRPr lang="pt-BR" altLang="pt-BR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6" name="Gráfico 5" descr="Gráfico de barras com tendência ascendente com preenchimento sólido">
            <a:extLst>
              <a:ext uri="{FF2B5EF4-FFF2-40B4-BE49-F238E27FC236}">
                <a16:creationId xmlns:a16="http://schemas.microsoft.com/office/drawing/2014/main" id="{3FEF0CFE-2963-7EF4-4BD7-027217626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14800" y="558924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05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FC670-9426-EA5C-C96B-C77D03AFE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C7504DF-5769-FEC2-A9A2-45024F5522AF}"/>
              </a:ext>
            </a:extLst>
          </p:cNvPr>
          <p:cNvSpPr txBox="1"/>
          <p:nvPr/>
        </p:nvSpPr>
        <p:spPr>
          <a:xfrm>
            <a:off x="432000" y="1340768"/>
            <a:ext cx="82800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pt-BR" altLang="pt-BR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RESULTADOS ESPERADOS</a:t>
            </a: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endParaRPr lang="pt-BR" altLang="pt-BR" b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pt-BR" altLang="pt-BR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É solicitado que os alunos apresentem os resultados que esperam alcançar/encontrar com a pesquisa, revelando a importância e as contribuições do trabalho. Trata-se de um tipo de previsão/hipótese relacionada aos resultados que se espera alcançar.</a:t>
            </a:r>
          </a:p>
        </p:txBody>
      </p:sp>
    </p:spTree>
    <p:extLst>
      <p:ext uri="{BB962C8B-B14F-4D97-AF65-F5344CB8AC3E}">
        <p14:creationId xmlns:p14="http://schemas.microsoft.com/office/powerpoint/2010/main" val="2373421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31DEC-AAEC-861B-15B3-CEDFA1D19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008BE9C-D41A-CAB9-BD07-46DEA19FFDDD}"/>
              </a:ext>
            </a:extLst>
          </p:cNvPr>
          <p:cNvSpPr txBox="1"/>
          <p:nvPr/>
        </p:nvSpPr>
        <p:spPr>
          <a:xfrm>
            <a:off x="432000" y="1340768"/>
            <a:ext cx="8280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pt-BR" altLang="pt-BR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REFERÊNCIAS</a:t>
            </a: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endParaRPr lang="pt-BR" altLang="pt-BR" b="1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INSTITUTO BRASILEIRO DE GEOGRAFIA E ESTATÍSTICA (IBGE). Disponível em: &lt;http://www.ibge.org.br&gt;. Acesso em: 07 abr. 2018.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PÁDUA, Elisabete. M. M. de. </a:t>
            </a:r>
            <a:r>
              <a:rPr lang="pt-BR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Metodologia da Pesquisa: 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abordagem teórico-prática. 10.ed. Campinas: Papirus, 2004.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ROESCH, Sylvia Maria Azevedo. </a:t>
            </a:r>
            <a:r>
              <a:rPr lang="pt-BR" altLang="pt-BR" b="1" dirty="0">
                <a:latin typeface="Arial" panose="020B0604020202020204" pitchFamily="34" charset="0"/>
                <a:cs typeface="Arial" panose="020B0604020202020204" pitchFamily="34" charset="0"/>
              </a:rPr>
              <a:t>Projetos de estágio e de pesquisa em administração: </a:t>
            </a: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guias para estágios, trabalhos de conclusão, dissertações e estudo de casos. São Paulo: Atlas, 1999.</a:t>
            </a:r>
          </a:p>
        </p:txBody>
      </p:sp>
    </p:spTree>
    <p:extLst>
      <p:ext uri="{BB962C8B-B14F-4D97-AF65-F5344CB8AC3E}">
        <p14:creationId xmlns:p14="http://schemas.microsoft.com/office/powerpoint/2010/main" val="12295799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1513</TotalTime>
  <Words>613</Words>
  <Application>Microsoft Office PowerPoint</Application>
  <PresentationFormat>Apresentação na tela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1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Victor Akio Zukeran</dc:creator>
  <cp:lastModifiedBy>e240dir - Etec Padre Carlos Leoncio da Silva</cp:lastModifiedBy>
  <cp:revision>60</cp:revision>
  <dcterms:created xsi:type="dcterms:W3CDTF">2013-10-10T17:31:52Z</dcterms:created>
  <dcterms:modified xsi:type="dcterms:W3CDTF">2026-05-14T14:14:39Z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f380b4d-8a71-4241-982c-3816ad3ce8fc_Enabled">
    <vt:lpwstr>true</vt:lpwstr>
  </property>
  <property fmtid="{D5CDD505-2E9C-101B-9397-08002B2CF9AE}" pid="3" name="MSIP_Label_ff380b4d-8a71-4241-982c-3816ad3ce8fc_SetDate">
    <vt:lpwstr>2026-05-14T13:50:36Z</vt:lpwstr>
  </property>
  <property fmtid="{D5CDD505-2E9C-101B-9397-08002B2CF9AE}" pid="4" name="MSIP_Label_ff380b4d-8a71-4241-982c-3816ad3ce8fc_Method">
    <vt:lpwstr>Standard</vt:lpwstr>
  </property>
  <property fmtid="{D5CDD505-2E9C-101B-9397-08002B2CF9AE}" pid="5" name="MSIP_Label_ff380b4d-8a71-4241-982c-3816ad3ce8fc_Name">
    <vt:lpwstr>defa4170-0d19-0005-0004-bc88714345d2</vt:lpwstr>
  </property>
  <property fmtid="{D5CDD505-2E9C-101B-9397-08002B2CF9AE}" pid="6" name="MSIP_Label_ff380b4d-8a71-4241-982c-3816ad3ce8fc_SiteId">
    <vt:lpwstr>eabe64c5-68f5-4a76-8301-9577a679e449</vt:lpwstr>
  </property>
  <property fmtid="{D5CDD505-2E9C-101B-9397-08002B2CF9AE}" pid="7" name="MSIP_Label_ff380b4d-8a71-4241-982c-3816ad3ce8fc_ActionId">
    <vt:lpwstr>151a82b5-4c9f-4163-8fcd-6a1c20f806c4</vt:lpwstr>
  </property>
  <property fmtid="{D5CDD505-2E9C-101B-9397-08002B2CF9AE}" pid="8" name="MSIP_Label_ff380b4d-8a71-4241-982c-3816ad3ce8fc_ContentBits">
    <vt:lpwstr>0</vt:lpwstr>
  </property>
  <property fmtid="{D5CDD505-2E9C-101B-9397-08002B2CF9AE}" pid="9" name="MSIP_Label_ff380b4d-8a71-4241-982c-3816ad3ce8fc_Tag">
    <vt:lpwstr>10, 3, 0, 1</vt:lpwstr>
  </property>
</Properties>
</file>