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  <p:sldId id="260" r:id="rId7"/>
    <p:sldId id="256" r:id="rId8"/>
    <p:sldId id="261" r:id="rId9"/>
  </p:sldIdLst>
  <p:sldSz cx="43200638" cy="251999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37">
          <p15:clr>
            <a:srgbClr val="A4A3A4"/>
          </p15:clr>
        </p15:guide>
        <p15:guide id="2" pos="13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8" d="100"/>
          <a:sy n="18" d="100"/>
        </p:scale>
        <p:origin x="309" y="45"/>
      </p:cViewPr>
      <p:guideLst>
        <p:guide orient="horz" pos="7937"/>
        <p:guide pos="136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80" y="4124164"/>
            <a:ext cx="32400479" cy="8773325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80" y="13235822"/>
            <a:ext cx="32400479" cy="6084159"/>
          </a:xfrm>
        </p:spPr>
        <p:txBody>
          <a:bodyPr/>
          <a:lstStyle>
            <a:lvl1pPr marL="0" indent="0" algn="ctr">
              <a:buNone/>
              <a:defRPr sz="8504"/>
            </a:lvl1pPr>
            <a:lvl2pPr marL="1620042" indent="0" algn="ctr">
              <a:buNone/>
              <a:defRPr sz="7087"/>
            </a:lvl2pPr>
            <a:lvl3pPr marL="3240085" indent="0" algn="ctr">
              <a:buNone/>
              <a:defRPr sz="6378"/>
            </a:lvl3pPr>
            <a:lvl4pPr marL="4860127" indent="0" algn="ctr">
              <a:buNone/>
              <a:defRPr sz="5669"/>
            </a:lvl4pPr>
            <a:lvl5pPr marL="6480170" indent="0" algn="ctr">
              <a:buNone/>
              <a:defRPr sz="5669"/>
            </a:lvl5pPr>
            <a:lvl6pPr marL="8100212" indent="0" algn="ctr">
              <a:buNone/>
              <a:defRPr sz="5669"/>
            </a:lvl6pPr>
            <a:lvl7pPr marL="9720255" indent="0" algn="ctr">
              <a:buNone/>
              <a:defRPr sz="5669"/>
            </a:lvl7pPr>
            <a:lvl8pPr marL="11340297" indent="0" algn="ctr">
              <a:buNone/>
              <a:defRPr sz="5669"/>
            </a:lvl8pPr>
            <a:lvl9pPr marL="12960340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0142-C184-44C6-BC87-8D376ADF53FC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78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0142-C184-44C6-BC87-8D376ADF53FC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36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5456" y="1341665"/>
            <a:ext cx="9315138" cy="2135581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0044" y="1341665"/>
            <a:ext cx="27405405" cy="2135581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0142-C184-44C6-BC87-8D376ADF53FC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90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0142-C184-44C6-BC87-8D376ADF53FC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92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44" y="6282497"/>
            <a:ext cx="37260550" cy="10482488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544" y="16864153"/>
            <a:ext cx="37260550" cy="5512493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75000"/>
                  </a:schemeClr>
                </a:solidFill>
              </a:defRPr>
            </a:lvl1pPr>
            <a:lvl2pPr marL="1620042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2pPr>
            <a:lvl3pPr marL="3240085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6012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8017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10021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202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4029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6034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0142-C184-44C6-BC87-8D376ADF53FC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16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044" y="6708326"/>
            <a:ext cx="18360271" cy="1598915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70323" y="6708326"/>
            <a:ext cx="18360271" cy="1598915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0142-C184-44C6-BC87-8D376ADF53FC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53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1341667"/>
            <a:ext cx="37260550" cy="487083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673" y="6177496"/>
            <a:ext cx="18275893" cy="3027495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20042" indent="0">
              <a:buNone/>
              <a:defRPr sz="7087" b="1"/>
            </a:lvl2pPr>
            <a:lvl3pPr marL="3240085" indent="0">
              <a:buNone/>
              <a:defRPr sz="6378" b="1"/>
            </a:lvl3pPr>
            <a:lvl4pPr marL="4860127" indent="0">
              <a:buNone/>
              <a:defRPr sz="5669" b="1"/>
            </a:lvl4pPr>
            <a:lvl5pPr marL="6480170" indent="0">
              <a:buNone/>
              <a:defRPr sz="5669" b="1"/>
            </a:lvl5pPr>
            <a:lvl6pPr marL="8100212" indent="0">
              <a:buNone/>
              <a:defRPr sz="5669" b="1"/>
            </a:lvl6pPr>
            <a:lvl7pPr marL="9720255" indent="0">
              <a:buNone/>
              <a:defRPr sz="5669" b="1"/>
            </a:lvl7pPr>
            <a:lvl8pPr marL="11340297" indent="0">
              <a:buNone/>
              <a:defRPr sz="5669" b="1"/>
            </a:lvl8pPr>
            <a:lvl9pPr marL="12960340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673" y="9204991"/>
            <a:ext cx="18275893" cy="135391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70323" y="6177496"/>
            <a:ext cx="18365898" cy="3027495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20042" indent="0">
              <a:buNone/>
              <a:defRPr sz="7087" b="1"/>
            </a:lvl2pPr>
            <a:lvl3pPr marL="3240085" indent="0">
              <a:buNone/>
              <a:defRPr sz="6378" b="1"/>
            </a:lvl3pPr>
            <a:lvl4pPr marL="4860127" indent="0">
              <a:buNone/>
              <a:defRPr sz="5669" b="1"/>
            </a:lvl4pPr>
            <a:lvl5pPr marL="6480170" indent="0">
              <a:buNone/>
              <a:defRPr sz="5669" b="1"/>
            </a:lvl5pPr>
            <a:lvl6pPr marL="8100212" indent="0">
              <a:buNone/>
              <a:defRPr sz="5669" b="1"/>
            </a:lvl6pPr>
            <a:lvl7pPr marL="9720255" indent="0">
              <a:buNone/>
              <a:defRPr sz="5669" b="1"/>
            </a:lvl7pPr>
            <a:lvl8pPr marL="11340297" indent="0">
              <a:buNone/>
              <a:defRPr sz="5669" b="1"/>
            </a:lvl8pPr>
            <a:lvl9pPr marL="12960340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70323" y="9204991"/>
            <a:ext cx="18365898" cy="135391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0142-C184-44C6-BC87-8D376ADF53FC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95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0142-C184-44C6-BC87-8D376ADF53FC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26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0142-C184-44C6-BC87-8D376ADF53FC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62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2" y="1679998"/>
            <a:ext cx="13933329" cy="5879994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5898" y="3628331"/>
            <a:ext cx="21870323" cy="17908316"/>
          </a:xfrm>
        </p:spPr>
        <p:txBody>
          <a:bodyPr/>
          <a:lstStyle>
            <a:lvl1pPr>
              <a:defRPr sz="11339"/>
            </a:lvl1pPr>
            <a:lvl2pPr>
              <a:defRPr sz="9922"/>
            </a:lvl2pPr>
            <a:lvl3pPr>
              <a:defRPr sz="8504"/>
            </a:lvl3pPr>
            <a:lvl4pPr>
              <a:defRPr sz="7087"/>
            </a:lvl4pPr>
            <a:lvl5pPr>
              <a:defRPr sz="7087"/>
            </a:lvl5pPr>
            <a:lvl6pPr>
              <a:defRPr sz="7087"/>
            </a:lvl6pPr>
            <a:lvl7pPr>
              <a:defRPr sz="7087"/>
            </a:lvl7pPr>
            <a:lvl8pPr>
              <a:defRPr sz="7087"/>
            </a:lvl8pPr>
            <a:lvl9pPr>
              <a:defRPr sz="708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2" y="7559993"/>
            <a:ext cx="13933329" cy="14005821"/>
          </a:xfrm>
        </p:spPr>
        <p:txBody>
          <a:bodyPr/>
          <a:lstStyle>
            <a:lvl1pPr marL="0" indent="0">
              <a:buNone/>
              <a:defRPr sz="5669"/>
            </a:lvl1pPr>
            <a:lvl2pPr marL="1620042" indent="0">
              <a:buNone/>
              <a:defRPr sz="4961"/>
            </a:lvl2pPr>
            <a:lvl3pPr marL="3240085" indent="0">
              <a:buNone/>
              <a:defRPr sz="4252"/>
            </a:lvl3pPr>
            <a:lvl4pPr marL="4860127" indent="0">
              <a:buNone/>
              <a:defRPr sz="3543"/>
            </a:lvl4pPr>
            <a:lvl5pPr marL="6480170" indent="0">
              <a:buNone/>
              <a:defRPr sz="3543"/>
            </a:lvl5pPr>
            <a:lvl6pPr marL="8100212" indent="0">
              <a:buNone/>
              <a:defRPr sz="3543"/>
            </a:lvl6pPr>
            <a:lvl7pPr marL="9720255" indent="0">
              <a:buNone/>
              <a:defRPr sz="3543"/>
            </a:lvl7pPr>
            <a:lvl8pPr marL="11340297" indent="0">
              <a:buNone/>
              <a:defRPr sz="3543"/>
            </a:lvl8pPr>
            <a:lvl9pPr marL="12960340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0142-C184-44C6-BC87-8D376ADF53FC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51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2" y="1679998"/>
            <a:ext cx="13933329" cy="5879994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5898" y="3628331"/>
            <a:ext cx="21870323" cy="17908316"/>
          </a:xfrm>
        </p:spPr>
        <p:txBody>
          <a:bodyPr anchor="t"/>
          <a:lstStyle>
            <a:lvl1pPr marL="0" indent="0">
              <a:buNone/>
              <a:defRPr sz="11339"/>
            </a:lvl1pPr>
            <a:lvl2pPr marL="1620042" indent="0">
              <a:buNone/>
              <a:defRPr sz="9922"/>
            </a:lvl2pPr>
            <a:lvl3pPr marL="3240085" indent="0">
              <a:buNone/>
              <a:defRPr sz="8504"/>
            </a:lvl3pPr>
            <a:lvl4pPr marL="4860127" indent="0">
              <a:buNone/>
              <a:defRPr sz="7087"/>
            </a:lvl4pPr>
            <a:lvl5pPr marL="6480170" indent="0">
              <a:buNone/>
              <a:defRPr sz="7087"/>
            </a:lvl5pPr>
            <a:lvl6pPr marL="8100212" indent="0">
              <a:buNone/>
              <a:defRPr sz="7087"/>
            </a:lvl6pPr>
            <a:lvl7pPr marL="9720255" indent="0">
              <a:buNone/>
              <a:defRPr sz="7087"/>
            </a:lvl7pPr>
            <a:lvl8pPr marL="11340297" indent="0">
              <a:buNone/>
              <a:defRPr sz="7087"/>
            </a:lvl8pPr>
            <a:lvl9pPr marL="12960340" indent="0">
              <a:buNone/>
              <a:defRPr sz="7087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2" y="7559993"/>
            <a:ext cx="13933329" cy="14005821"/>
          </a:xfrm>
        </p:spPr>
        <p:txBody>
          <a:bodyPr/>
          <a:lstStyle>
            <a:lvl1pPr marL="0" indent="0">
              <a:buNone/>
              <a:defRPr sz="5669"/>
            </a:lvl1pPr>
            <a:lvl2pPr marL="1620042" indent="0">
              <a:buNone/>
              <a:defRPr sz="4961"/>
            </a:lvl2pPr>
            <a:lvl3pPr marL="3240085" indent="0">
              <a:buNone/>
              <a:defRPr sz="4252"/>
            </a:lvl3pPr>
            <a:lvl4pPr marL="4860127" indent="0">
              <a:buNone/>
              <a:defRPr sz="3543"/>
            </a:lvl4pPr>
            <a:lvl5pPr marL="6480170" indent="0">
              <a:buNone/>
              <a:defRPr sz="3543"/>
            </a:lvl5pPr>
            <a:lvl6pPr marL="8100212" indent="0">
              <a:buNone/>
              <a:defRPr sz="3543"/>
            </a:lvl6pPr>
            <a:lvl7pPr marL="9720255" indent="0">
              <a:buNone/>
              <a:defRPr sz="3543"/>
            </a:lvl7pPr>
            <a:lvl8pPr marL="11340297" indent="0">
              <a:buNone/>
              <a:defRPr sz="3543"/>
            </a:lvl8pPr>
            <a:lvl9pPr marL="12960340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0142-C184-44C6-BC87-8D376ADF53FC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97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044" y="1341667"/>
            <a:ext cx="37260550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0044" y="6708326"/>
            <a:ext cx="37260550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0044" y="23356646"/>
            <a:ext cx="9720144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30142-C184-44C6-BC87-8D376ADF53FC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10212" y="23356646"/>
            <a:ext cx="14580215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10450" y="23356646"/>
            <a:ext cx="9720144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72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40085" rtl="0" eaLnBrk="1" latinLnBrk="0" hangingPunct="1">
        <a:lnSpc>
          <a:spcPct val="90000"/>
        </a:lnSpc>
        <a:spcBef>
          <a:spcPct val="0"/>
        </a:spcBef>
        <a:buNone/>
        <a:defRPr sz="155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021" indent="-810021" algn="l" defTabSz="3240085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2" kern="1200">
          <a:solidFill>
            <a:schemeClr val="tx1"/>
          </a:solidFill>
          <a:latin typeface="+mn-lt"/>
          <a:ea typeface="+mn-ea"/>
          <a:cs typeface="+mn-cs"/>
        </a:defRPr>
      </a:lvl1pPr>
      <a:lvl2pPr marL="2430064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50106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670149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90191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10234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76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50319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70361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20042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40085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60127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100212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20255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40297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6034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19754BD8-1E2B-E425-5E6E-B1920D4E4D7F}"/>
              </a:ext>
            </a:extLst>
          </p:cNvPr>
          <p:cNvSpPr/>
          <p:nvPr/>
        </p:nvSpPr>
        <p:spPr>
          <a:xfrm>
            <a:off x="-40468" y="1"/>
            <a:ext cx="43241105" cy="12968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60557">
              <a:defRPr/>
            </a:pPr>
            <a:endParaRPr lang="pt-BR" sz="960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823CF3A1-E8BC-32B9-0479-241EED4CF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9377" y="1977078"/>
            <a:ext cx="4935804" cy="240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5D74E996-3D12-6E2D-D606-0F1CE5BBDDF4}"/>
              </a:ext>
            </a:extLst>
          </p:cNvPr>
          <p:cNvSpPr txBox="1"/>
          <p:nvPr/>
        </p:nvSpPr>
        <p:spPr>
          <a:xfrm>
            <a:off x="505968" y="1977078"/>
            <a:ext cx="11933423" cy="1938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5999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Informática para Negócios</a:t>
            </a:r>
          </a:p>
          <a:p>
            <a:pPr>
              <a:lnSpc>
                <a:spcPct val="100000"/>
              </a:lnSpc>
            </a:pPr>
            <a:r>
              <a:rPr lang="pt-BR" sz="59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1º semestre de 2024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D981AC0-7566-C1EB-3336-075877ACA0CC}"/>
              </a:ext>
            </a:extLst>
          </p:cNvPr>
          <p:cNvSpPr txBox="1"/>
          <p:nvPr/>
        </p:nvSpPr>
        <p:spPr>
          <a:xfrm>
            <a:off x="15481739" y="1385035"/>
            <a:ext cx="13148440" cy="2555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1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Claudio Henrique Menezes da Cunha</a:t>
            </a:r>
          </a:p>
          <a:p>
            <a:pPr algn="ctr">
              <a:lnSpc>
                <a:spcPct val="100000"/>
              </a:lnSpc>
            </a:pPr>
            <a:r>
              <a:rPr lang="pt-BR" sz="4001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Gabriel Andrade de Almeida</a:t>
            </a:r>
          </a:p>
          <a:p>
            <a:pPr algn="ctr">
              <a:lnSpc>
                <a:spcPct val="100000"/>
              </a:lnSpc>
            </a:pPr>
            <a:r>
              <a:rPr lang="pt-BR" sz="4001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Renata Pinheiro dos Santos</a:t>
            </a:r>
          </a:p>
          <a:p>
            <a:pPr algn="ctr"/>
            <a:r>
              <a:rPr lang="pt-BR" sz="4001" b="1" dirty="0">
                <a:latin typeface="Arial" pitchFamily="34" charset="0"/>
                <a:cs typeface="Arial" pitchFamily="34" charset="0"/>
              </a:rPr>
              <a:t>Profa. Orientadora Dra. Nilza Aparecida dos Santos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CF7769A-2EBE-5B49-25F1-149D27CAC58E}"/>
              </a:ext>
            </a:extLst>
          </p:cNvPr>
          <p:cNvSpPr txBox="1"/>
          <p:nvPr/>
        </p:nvSpPr>
        <p:spPr>
          <a:xfrm>
            <a:off x="505968" y="12913751"/>
            <a:ext cx="201442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66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Objetivo</a:t>
            </a:r>
          </a:p>
          <a:p>
            <a:pPr algn="just"/>
            <a:r>
              <a:rPr lang="pt-BR" sz="4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objetivo principal do projeto é desenvolver um site informativo sobre investimentos, apresentando como este site informativo pode iniciar e facilitar a aprendizagem sobre investimentos para iniciantes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EBF791F-1E1D-2912-B0E3-8CA4C1AACF93}"/>
              </a:ext>
            </a:extLst>
          </p:cNvPr>
          <p:cNvSpPr txBox="1"/>
          <p:nvPr/>
        </p:nvSpPr>
        <p:spPr>
          <a:xfrm>
            <a:off x="443200" y="16303482"/>
            <a:ext cx="20269768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6600" b="1" dirty="0">
                <a:latin typeface="Arial" pitchFamily="34" charset="0"/>
                <a:cs typeface="Arial" pitchFamily="34" charset="0"/>
              </a:rPr>
              <a:t>Fundamentação Teórica </a:t>
            </a:r>
          </a:p>
          <a:p>
            <a:pPr algn="just">
              <a:lnSpc>
                <a:spcPct val="100000"/>
              </a:lnSpc>
            </a:pPr>
            <a:r>
              <a:rPr lang="pt-B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São dois os aspectos cruciais sobre o desenvolvimento e o entendimento do projeto: a informática e os princípios básicos sobre investimentos. </a:t>
            </a:r>
          </a:p>
          <a:p>
            <a:pPr algn="just">
              <a:lnSpc>
                <a:spcPct val="100000"/>
              </a:lnSpc>
            </a:pPr>
            <a:r>
              <a:rPr lang="pt-B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</a:t>
            </a:r>
            <a:r>
              <a:rPr lang="pt-BR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compreensão de um site, em específico sobre investimentos, tratar da parte de informática é essencial. Com isso, torna-se relevante a tecnologia da criação de site e dos aspectos relacionados à segurança da informação</a:t>
            </a:r>
            <a:r>
              <a:rPr lang="pt-B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Logo, o investidor é a parte chave desse projeto. </a:t>
            </a:r>
            <a:r>
              <a:rPr lang="pt-BR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egundo Graham (2023), o investidor é a pessoa ou entidade que aloca  capital em ativos financeiro, como ações, títulos, imóveis, negócios entre outros, objetivando a obtenção do retorno financeiro ao longo do tempo. </a:t>
            </a:r>
            <a:endParaRPr lang="pt-BR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47E45BB-61C0-5672-E764-BCA5DB9B9785}"/>
              </a:ext>
            </a:extLst>
          </p:cNvPr>
          <p:cNvSpPr txBox="1"/>
          <p:nvPr/>
        </p:nvSpPr>
        <p:spPr>
          <a:xfrm>
            <a:off x="21935701" y="4854595"/>
            <a:ext cx="203240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6600" b="1" dirty="0">
                <a:latin typeface="Arial" pitchFamily="34" charset="0"/>
                <a:cs typeface="Arial" pitchFamily="34" charset="0"/>
              </a:rPr>
              <a:t>Descrição do Projeto</a:t>
            </a:r>
          </a:p>
          <a:p>
            <a:pPr algn="just">
              <a:lnSpc>
                <a:spcPct val="100000"/>
              </a:lnSpc>
            </a:pPr>
            <a:r>
              <a:rPr lang="pt-BR" sz="4400" dirty="0">
                <a:solidFill>
                  <a:srgbClr val="000000"/>
                </a:solidFill>
                <a:latin typeface="Arial" panose="020B0604020202020204" pitchFamily="34" charset="0"/>
              </a:rPr>
              <a:t>O projeto consiste em um site informativo destinado a investidores iniciantes que buscam compreender os conceitos básicos sobre investimentos. Ele foi desenvolvido com um design responsivo e seu conteúdo foi elaborado forma a ser facilmente compreendido por investidores iniciantes.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68A8795-E931-AB92-3C7D-EAADBE3DCBD9}"/>
              </a:ext>
            </a:extLst>
          </p:cNvPr>
          <p:cNvSpPr txBox="1"/>
          <p:nvPr/>
        </p:nvSpPr>
        <p:spPr>
          <a:xfrm>
            <a:off x="21811241" y="20972781"/>
            <a:ext cx="2057298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6600" b="1" dirty="0">
                <a:latin typeface="Arial" pitchFamily="34" charset="0"/>
                <a:cs typeface="Arial" pitchFamily="34" charset="0"/>
              </a:rPr>
              <a:t>Principais Referências</a:t>
            </a:r>
          </a:p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GRAHAM, Benjamin.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O investidor inteligente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1 ed. São Paulo: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HarperCollins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2023.</a:t>
            </a:r>
          </a:p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DALIO, Ray.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Princípios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1 ed. Rio de Janeiro: Intrínseca, 2018.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C64E430-3469-5BC2-C050-21C8431F1BAC}"/>
              </a:ext>
            </a:extLst>
          </p:cNvPr>
          <p:cNvSpPr txBox="1"/>
          <p:nvPr/>
        </p:nvSpPr>
        <p:spPr>
          <a:xfrm>
            <a:off x="6842234" y="39119"/>
            <a:ext cx="328553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6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SITE INFORMATIVO SOBRE INVESTIMENTOS PARA INICIANTES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6E4AC5D-026F-3486-9AF4-CB1D77B1336C}"/>
              </a:ext>
            </a:extLst>
          </p:cNvPr>
          <p:cNvSpPr txBox="1"/>
          <p:nvPr/>
        </p:nvSpPr>
        <p:spPr>
          <a:xfrm>
            <a:off x="505968" y="4250359"/>
            <a:ext cx="19427634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66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Introdução</a:t>
            </a:r>
          </a:p>
          <a:p>
            <a:pPr algn="just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AprenderInvestir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trata da importância do investimento na sociedade contemporânea e destaca o papel crucial da tecnologia em tornar o conhecimento financeiro acessível. Apresenta um site informativo sobre investimentos, detalhando suas características e tecnologias subjacentes,. A justificativa para o estudo reside no crescente interesse em investimentos, evidenciado pelo aumento significativo de novos investidores. O objetivo do artigo é demonstrar como um site informativo pode facilitar a identificação dos melhores recursos para investidores iniciantes. A estrutura do artigo compreende introdução, referencial teórico, metodologia, desenvolvimento do projeto e considerações finais.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C44D2F6-18B7-CB6D-06B9-F3B21164504F}"/>
              </a:ext>
            </a:extLst>
          </p:cNvPr>
          <p:cNvSpPr txBox="1"/>
          <p:nvPr/>
        </p:nvSpPr>
        <p:spPr>
          <a:xfrm>
            <a:off x="21761510" y="13656604"/>
            <a:ext cx="20603555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66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Considerações Finais</a:t>
            </a:r>
          </a:p>
          <a:p>
            <a:pPr algn="just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Um site informativo sobre investimentos desempenha um papel crucial na sociedade contemporânea, especialmente para investidores iniciantes, ao facilitar o acesso ao conhecimento financeiro. Os resultados destacam a eficácia do site na disseminação de conhecimento, graças a uma interface amigável, organização clara do conteúdo e uso de tecnologias modernas. Embora reconheça-se a necessidade de melhorias, como ampliação do conteúdo e implementação de funcionalidades adicionais, propõe-se a criação de uma área de membros e integração de mídias sociais com ferramentas de análise para agregar mais valor ao site e atender às demandas crescentes dos investidores.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E864355-EA97-757F-AC6F-1B781F03DD0C}"/>
              </a:ext>
            </a:extLst>
          </p:cNvPr>
          <p:cNvSpPr txBox="1"/>
          <p:nvPr/>
        </p:nvSpPr>
        <p:spPr>
          <a:xfrm>
            <a:off x="25550617" y="8317081"/>
            <a:ext cx="13396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Figura: Tela inicial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66509D6-4193-5F4A-EF98-BD995E3554D8}"/>
              </a:ext>
            </a:extLst>
          </p:cNvPr>
          <p:cNvSpPr txBox="1"/>
          <p:nvPr/>
        </p:nvSpPr>
        <p:spPr>
          <a:xfrm>
            <a:off x="25891056" y="13309088"/>
            <a:ext cx="13396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Fonte: </a:t>
            </a:r>
            <a:r>
              <a:rPr lang="pt-BR" sz="4000" dirty="0"/>
              <a:t>Autoria Própria, 2024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58AC70D-6C3E-04AE-8A56-FC12AF7F2F34}"/>
              </a:ext>
            </a:extLst>
          </p:cNvPr>
          <p:cNvSpPr/>
          <p:nvPr/>
        </p:nvSpPr>
        <p:spPr>
          <a:xfrm>
            <a:off x="-40467" y="23593964"/>
            <a:ext cx="43241105" cy="16122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60557">
              <a:defRPr/>
            </a:pPr>
            <a:endParaRPr lang="pt-BR" sz="960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1B22965C-C969-E449-AB31-0F8BD007D0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4"/>
          <a:stretch/>
        </p:blipFill>
        <p:spPr>
          <a:xfrm>
            <a:off x="37873833" y="23565390"/>
            <a:ext cx="4762062" cy="1439368"/>
          </a:xfrm>
          <a:prstGeom prst="rect">
            <a:avLst/>
          </a:prstGeom>
        </p:spPr>
      </p:pic>
      <p:pic>
        <p:nvPicPr>
          <p:cNvPr id="1027" name="Picture 3" descr="C:\Users\silva\Downloads\Captura de Tela (125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1495" y="8945690"/>
            <a:ext cx="12715784" cy="444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03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BF59F37-A4B2-417D-B001-3D7C59BCF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113"/>
            <a:ext cx="43098075" cy="252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76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B0D4D78-70CF-45CB-A3F5-E2D76539A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888"/>
            <a:ext cx="43200638" cy="254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4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tângulo 19"/>
          <p:cNvSpPr/>
          <p:nvPr/>
        </p:nvSpPr>
        <p:spPr>
          <a:xfrm>
            <a:off x="-40468" y="1"/>
            <a:ext cx="43241105" cy="12968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60557"/>
            <a:endParaRPr lang="pt-BR" sz="960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5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79377" y="1977078"/>
            <a:ext cx="4935804" cy="240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7" name="CaixaDeTexto 21"/>
          <p:cNvSpPr txBox="1"/>
          <p:nvPr/>
        </p:nvSpPr>
        <p:spPr>
          <a:xfrm>
            <a:off x="596831" y="2219324"/>
            <a:ext cx="11933423" cy="184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5999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Informática para Negócios</a:t>
            </a:r>
          </a:p>
          <a:p>
            <a:pPr>
              <a:lnSpc>
                <a:spcPct val="100000"/>
              </a:lnSpc>
            </a:pPr>
            <a:r>
              <a:rPr lang="pt-BR" sz="59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1º semestre de 2024</a:t>
            </a:r>
          </a:p>
        </p:txBody>
      </p:sp>
      <p:sp>
        <p:nvSpPr>
          <p:cNvPr id="1048588" name="CaixaDeTexto 22"/>
          <p:cNvSpPr txBox="1"/>
          <p:nvPr/>
        </p:nvSpPr>
        <p:spPr>
          <a:xfrm>
            <a:off x="16096201" y="1260027"/>
            <a:ext cx="11933423" cy="426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1" b="1" dirty="0">
                <a:latin typeface="Arial" pitchFamily="34" charset="0"/>
                <a:cs typeface="Arial" pitchFamily="34" charset="0"/>
              </a:rPr>
              <a:t>Eduardo Augusto Ramiro</a:t>
            </a:r>
            <a:endParaRPr lang="pt-BR" sz="4001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4001" b="1" dirty="0">
                <a:latin typeface="Arial" pitchFamily="34" charset="0"/>
                <a:cs typeface="Arial" pitchFamily="34" charset="0"/>
              </a:rPr>
              <a:t>Fabio </a:t>
            </a:r>
            <a:r>
              <a:rPr lang="pt-BR" sz="4001" b="1" dirty="0" err="1">
                <a:latin typeface="Arial" pitchFamily="34" charset="0"/>
                <a:cs typeface="Arial" pitchFamily="34" charset="0"/>
              </a:rPr>
              <a:t>Maganha</a:t>
            </a:r>
            <a:r>
              <a:rPr lang="pt-BR" sz="4001" b="1" dirty="0">
                <a:latin typeface="Arial" pitchFamily="34" charset="0"/>
                <a:cs typeface="Arial" pitchFamily="34" charset="0"/>
              </a:rPr>
              <a:t> Moreira</a:t>
            </a:r>
            <a:endParaRPr lang="pt-BR" sz="4001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4001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Giovanna </a:t>
            </a:r>
            <a:r>
              <a:rPr lang="pt-BR" sz="4001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Lyssa</a:t>
            </a:r>
            <a:r>
              <a:rPr lang="pt-BR" sz="4001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Cirino da Silva</a:t>
            </a:r>
          </a:p>
          <a:p>
            <a:pPr algn="ctr">
              <a:lnSpc>
                <a:spcPct val="100000"/>
              </a:lnSpc>
            </a:pPr>
            <a:r>
              <a:rPr lang="pt-BR" sz="4001" b="1" dirty="0">
                <a:latin typeface="Arial" pitchFamily="34" charset="0"/>
                <a:cs typeface="Arial" pitchFamily="34" charset="0"/>
              </a:rPr>
              <a:t>Karoline Barbosa da Silva Almeida</a:t>
            </a:r>
          </a:p>
          <a:p>
            <a:pPr algn="ctr">
              <a:lnSpc>
                <a:spcPct val="100000"/>
              </a:lnSpc>
            </a:pPr>
            <a:r>
              <a:rPr lang="pt-BR" sz="4001" b="1" dirty="0">
                <a:latin typeface="Arial" pitchFamily="34" charset="0"/>
                <a:cs typeface="Arial" pitchFamily="34" charset="0"/>
              </a:rPr>
              <a:t>Nicholas Sampaio Crema</a:t>
            </a:r>
          </a:p>
          <a:p>
            <a:pPr algn="ctr"/>
            <a:r>
              <a:rPr lang="pt-BR" sz="4001" b="1" dirty="0">
                <a:latin typeface="Arial" pitchFamily="34" charset="0"/>
                <a:cs typeface="Arial" pitchFamily="34" charset="0"/>
              </a:rPr>
              <a:t>Orientadora Profa. Me. Rosangela </a:t>
            </a:r>
            <a:r>
              <a:rPr lang="pt-BR" sz="4001" b="1" dirty="0" err="1">
                <a:latin typeface="Arial" pitchFamily="34" charset="0"/>
                <a:cs typeface="Arial" pitchFamily="34" charset="0"/>
              </a:rPr>
              <a:t>Kronig</a:t>
            </a:r>
            <a:endParaRPr lang="pt-BR" sz="4001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pt-BR" sz="4001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589" name="CaixaDeTexto 23"/>
          <p:cNvSpPr txBox="1"/>
          <p:nvPr/>
        </p:nvSpPr>
        <p:spPr>
          <a:xfrm>
            <a:off x="596831" y="10332286"/>
            <a:ext cx="20144232" cy="37109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6600" b="1" dirty="0">
                <a:solidFill>
                  <a:srgbClr val="080808"/>
                </a:solidFill>
                <a:latin typeface="Arial"/>
                <a:cs typeface="Arial"/>
              </a:rPr>
              <a:t>Objetivo</a:t>
            </a:r>
          </a:p>
          <a:p>
            <a:pPr algn="just"/>
            <a:r>
              <a:rPr lang="pt-BR" sz="4400" dirty="0">
                <a:latin typeface="Arial"/>
                <a:cs typeface="Arial"/>
              </a:rPr>
              <a:t>Desenvolver um site inovador que ofereça sugestões de receitas personalizadas de acordo com os ingredientes selecionados pelo usuário. Com o sistema, será possível descobrir uma variedade de opções deliciosas que aproveitam ao máximo os ingredientes disponíveis.</a:t>
            </a:r>
          </a:p>
        </p:txBody>
      </p:sp>
      <p:sp>
        <p:nvSpPr>
          <p:cNvPr id="1048590" name="CaixaDeTexto 24"/>
          <p:cNvSpPr txBox="1"/>
          <p:nvPr/>
        </p:nvSpPr>
        <p:spPr>
          <a:xfrm>
            <a:off x="596831" y="14352273"/>
            <a:ext cx="20129569" cy="43713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6600" b="1" dirty="0">
                <a:solidFill>
                  <a:srgbClr val="080808"/>
                </a:solidFill>
                <a:latin typeface="Arial"/>
                <a:cs typeface="Arial"/>
              </a:rPr>
              <a:t>Fundamentação Teórica </a:t>
            </a:r>
            <a:endParaRPr lang="pt-BR" sz="6000" b="1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pt-BR" sz="4400" dirty="0">
                <a:latin typeface="Arial"/>
                <a:cs typeface="Arial"/>
              </a:rPr>
              <a:t>Segundo a pesquisa de Oliveira (2020), é possível a criação de um banco de dados que sustente uma enorme quantidade de receitas e ainda seja capaz de filtrá-las em diversos segmentos, como saudáveis, lacto intolerantes e afins, assim como é possível criar um mecanismo de busca que percorra o banco de dados e retorne receitas somente com os ingredientes desejados. </a:t>
            </a:r>
          </a:p>
        </p:txBody>
      </p:sp>
      <p:sp>
        <p:nvSpPr>
          <p:cNvPr id="1048591" name="CaixaDeTexto 25"/>
          <p:cNvSpPr txBox="1"/>
          <p:nvPr/>
        </p:nvSpPr>
        <p:spPr>
          <a:xfrm>
            <a:off x="596831" y="18906418"/>
            <a:ext cx="20324064" cy="37109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66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Descrição do Projeto</a:t>
            </a:r>
          </a:p>
          <a:p>
            <a:pPr algn="just">
              <a:lnSpc>
                <a:spcPct val="100000"/>
              </a:lnSpc>
            </a:pPr>
            <a:r>
              <a:rPr lang="pt-BR" sz="4400" dirty="0">
                <a:latin typeface="Arial"/>
                <a:cs typeface="Arial"/>
              </a:rPr>
              <a:t>O site opera com eficiência através de plugins disponíveis no gerenciador de conteúdos </a:t>
            </a:r>
            <a:r>
              <a:rPr lang="pt-BR" sz="4400" dirty="0" err="1">
                <a:latin typeface="Arial"/>
                <a:cs typeface="Arial"/>
              </a:rPr>
              <a:t>Wordpress</a:t>
            </a:r>
            <a:r>
              <a:rPr lang="pt-BR" sz="4400" dirty="0">
                <a:latin typeface="Arial"/>
                <a:cs typeface="Arial"/>
              </a:rPr>
              <a:t>. Esses plugins capacitam o sistema a categorizar palavras-chave em grupos específicos, permitindo pesquisas abrangentes em todo o site.</a:t>
            </a:r>
          </a:p>
        </p:txBody>
      </p:sp>
      <p:sp>
        <p:nvSpPr>
          <p:cNvPr id="1048592" name="CaixaDeTexto 26"/>
          <p:cNvSpPr txBox="1"/>
          <p:nvPr/>
        </p:nvSpPr>
        <p:spPr>
          <a:xfrm>
            <a:off x="21795956" y="20009240"/>
            <a:ext cx="21043376" cy="543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66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Principais Referências</a:t>
            </a:r>
          </a:p>
          <a:p>
            <a:pPr algn="just" fontAlgn="base"/>
            <a:r>
              <a:rPr lang="pt-BR" sz="4000" dirty="0"/>
              <a:t>GEPEA. </a:t>
            </a:r>
            <a:r>
              <a:rPr lang="pt-BR" sz="4000" b="1" dirty="0"/>
              <a:t>Sustentabilidade E Alimentos: Como Os Dois Se Relacionam?</a:t>
            </a:r>
            <a:r>
              <a:rPr lang="pt-BR" sz="4000" dirty="0"/>
              <a:t> Disponível em: https://gepea.com.br/sustentabilidade/. Acesso em 09 set. 2023.</a:t>
            </a:r>
          </a:p>
          <a:p>
            <a:pPr fontAlgn="base"/>
            <a:r>
              <a:rPr lang="pt-BR" sz="4000" dirty="0"/>
              <a:t>LOGEN, Andrei. </a:t>
            </a:r>
            <a:r>
              <a:rPr lang="pt-BR" sz="4000" b="1" dirty="0"/>
              <a:t>O que é um Plugin? Guia Completo para iniciantes no </a:t>
            </a:r>
            <a:r>
              <a:rPr lang="pt-BR" sz="4000" b="1" dirty="0" err="1"/>
              <a:t>Wordpress</a:t>
            </a:r>
            <a:r>
              <a:rPr lang="pt-BR" sz="4000" dirty="0"/>
              <a:t>, 2023. Disponível em: https://www.hostinger.com.br/tutoriais/o-que-e-plugin. Acesso em 07 abr. 2024.</a:t>
            </a:r>
            <a:r>
              <a:rPr lang="pt-BR" sz="4800" dirty="0"/>
              <a:t> </a:t>
            </a:r>
          </a:p>
          <a:p>
            <a:pPr fontAlgn="base"/>
            <a:r>
              <a:rPr lang="pt-BR" sz="4800" dirty="0"/>
              <a:t> </a:t>
            </a:r>
          </a:p>
          <a:p>
            <a:pPr fontAlgn="base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3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93" name="CaixaDeTexto 27"/>
          <p:cNvSpPr txBox="1"/>
          <p:nvPr/>
        </p:nvSpPr>
        <p:spPr>
          <a:xfrm>
            <a:off x="9569229" y="76016"/>
            <a:ext cx="24021710" cy="106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6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Site de Receitas a partir de Ingredientes Disponíveis</a:t>
            </a:r>
          </a:p>
        </p:txBody>
      </p:sp>
      <p:sp>
        <p:nvSpPr>
          <p:cNvPr id="1048594" name="CaixaDeTexto 28"/>
          <p:cNvSpPr txBox="1"/>
          <p:nvPr/>
        </p:nvSpPr>
        <p:spPr>
          <a:xfrm>
            <a:off x="673031" y="5297291"/>
            <a:ext cx="20068032" cy="43713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6600" b="1" dirty="0">
                <a:solidFill>
                  <a:srgbClr val="080808"/>
                </a:solidFill>
                <a:latin typeface="Arial"/>
                <a:cs typeface="Arial"/>
              </a:rPr>
              <a:t>Introdução</a:t>
            </a:r>
          </a:p>
          <a:p>
            <a:pPr algn="just" fontAlgn="base"/>
            <a:r>
              <a:rPr lang="pt-BR" sz="4400" dirty="0">
                <a:latin typeface="Arial"/>
                <a:cs typeface="Arial"/>
              </a:rPr>
              <a:t>A criação do site surge da ideia de tornar a culinária mais acessível para todos, através do oferecimento de sugestões culinárias variadas para incentivar o usuário no preparo de alimentos, evitando desperdícios desnecessários, solucionando dúvidas sobre o que pode ser </a:t>
            </a:r>
            <a:r>
              <a:rPr lang="pt-BR" sz="4000" dirty="0">
                <a:latin typeface="Arial"/>
                <a:cs typeface="Arial"/>
              </a:rPr>
              <a:t>feito</a:t>
            </a:r>
            <a:r>
              <a:rPr lang="pt-BR" sz="4400" dirty="0">
                <a:latin typeface="Arial"/>
                <a:cs typeface="Arial"/>
              </a:rPr>
              <a:t> com os ingredientes disponíveis em casa. </a:t>
            </a:r>
          </a:p>
        </p:txBody>
      </p:sp>
      <p:sp>
        <p:nvSpPr>
          <p:cNvPr id="1048595" name="CaixaDeTexto 29"/>
          <p:cNvSpPr txBox="1"/>
          <p:nvPr/>
        </p:nvSpPr>
        <p:spPr>
          <a:xfrm>
            <a:off x="21795956" y="13666026"/>
            <a:ext cx="20603555" cy="70764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6600" b="1" dirty="0">
                <a:solidFill>
                  <a:srgbClr val="080808"/>
                </a:solidFill>
                <a:latin typeface="Arial"/>
                <a:cs typeface="Arial"/>
              </a:rPr>
              <a:t>Considerações Finais</a:t>
            </a:r>
            <a:endParaRPr lang="pt-BR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pt-BR" sz="4400" dirty="0">
                <a:solidFill>
                  <a:srgbClr val="080808"/>
                </a:solidFill>
                <a:latin typeface="Arial"/>
                <a:cs typeface="Arial"/>
              </a:rPr>
              <a:t>A partir da finalização do site é possível inferir que: a viabilização de certas ideias pode ser mais prática do que parece, dado que gerenciadores de conteúdo como o </a:t>
            </a:r>
            <a:r>
              <a:rPr lang="pt-BR" sz="4400" dirty="0" err="1">
                <a:solidFill>
                  <a:srgbClr val="080808"/>
                </a:solidFill>
                <a:latin typeface="Arial"/>
                <a:cs typeface="Arial"/>
              </a:rPr>
              <a:t>Wordpress</a:t>
            </a:r>
            <a:r>
              <a:rPr lang="pt-BR" sz="4400" dirty="0">
                <a:solidFill>
                  <a:srgbClr val="080808"/>
                </a:solidFill>
                <a:latin typeface="Arial"/>
                <a:cs typeface="Arial"/>
              </a:rPr>
              <a:t> podem ser de grande auxílio para a implementação de certas funções dentro de um site. Ademais, nota-se a importância do tema de culinária para a sociedade atual, onde a possibilidade de uma cozinha mais prática e muitas vezes divertida, pode ser um redutor para o consumo de alimentos ultra processados e muitas vezes prejudiciais à saúdem, além de poder criar um novo hobby para o usuário.</a:t>
            </a:r>
          </a:p>
          <a:p>
            <a:pPr algn="just"/>
            <a:endParaRPr lang="pt-BR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96" name="CaixaDeTexto 31"/>
          <p:cNvSpPr txBox="1"/>
          <p:nvPr/>
        </p:nvSpPr>
        <p:spPr>
          <a:xfrm>
            <a:off x="25399402" y="5272354"/>
            <a:ext cx="13396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Figura: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interface do site </a:t>
            </a:r>
            <a:r>
              <a:rPr lang="pt-BR" dirty="0"/>
              <a:t> 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1048597" name="CaixaDeTexto 32"/>
          <p:cNvSpPr txBox="1"/>
          <p:nvPr/>
        </p:nvSpPr>
        <p:spPr>
          <a:xfrm>
            <a:off x="25619313" y="13232794"/>
            <a:ext cx="13396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Autoria própria, 2024</a:t>
            </a:r>
          </a:p>
        </p:txBody>
      </p:sp>
      <p:sp>
        <p:nvSpPr>
          <p:cNvPr id="1048598" name="Retângulo 33"/>
          <p:cNvSpPr/>
          <p:nvPr/>
        </p:nvSpPr>
        <p:spPr>
          <a:xfrm>
            <a:off x="-40467" y="23565390"/>
            <a:ext cx="43241105" cy="16408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60557"/>
            <a:endParaRPr lang="pt-BR" sz="960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53" name="Imagem 34"/>
          <p:cNvPicPr>
            <a:picLocks noChangeAspect="1"/>
          </p:cNvPicPr>
          <p:nvPr/>
        </p:nvPicPr>
        <p:blipFill rotWithShape="1">
          <a:blip r:embed="rId3"/>
          <a:srcRect r="25104"/>
          <a:stretch>
            <a:fillRect/>
          </a:stretch>
        </p:blipFill>
        <p:spPr>
          <a:xfrm>
            <a:off x="37873833" y="23565390"/>
            <a:ext cx="4762062" cy="1439368"/>
          </a:xfrm>
          <a:prstGeom prst="rect">
            <a:avLst/>
          </a:prstGeom>
        </p:spPr>
      </p:pic>
      <p:pic>
        <p:nvPicPr>
          <p:cNvPr id="2097154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3891" y="5903591"/>
            <a:ext cx="15587923" cy="73292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19754BD8-1E2B-E425-5E6E-B1920D4E4D7F}"/>
              </a:ext>
            </a:extLst>
          </p:cNvPr>
          <p:cNvSpPr/>
          <p:nvPr/>
        </p:nvSpPr>
        <p:spPr>
          <a:xfrm>
            <a:off x="-40468" y="1"/>
            <a:ext cx="43241105" cy="12968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60557">
              <a:defRPr/>
            </a:pPr>
            <a:endParaRPr lang="pt-BR" sz="960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823CF3A1-E8BC-32B9-0479-241EED4CF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9377" y="1977078"/>
            <a:ext cx="4935804" cy="240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5D74E996-3D12-6E2D-D606-0F1CE5BBDDF4}"/>
              </a:ext>
            </a:extLst>
          </p:cNvPr>
          <p:cNvSpPr txBox="1"/>
          <p:nvPr/>
        </p:nvSpPr>
        <p:spPr>
          <a:xfrm>
            <a:off x="505968" y="1977078"/>
            <a:ext cx="11933423" cy="1938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5999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Informática para Negócios</a:t>
            </a:r>
          </a:p>
          <a:p>
            <a:pPr>
              <a:lnSpc>
                <a:spcPct val="100000"/>
              </a:lnSpc>
            </a:pPr>
            <a:r>
              <a:rPr lang="pt-BR" sz="59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1º semestre de 2024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D981AC0-7566-C1EB-3336-075877ACA0CC}"/>
              </a:ext>
            </a:extLst>
          </p:cNvPr>
          <p:cNvSpPr txBox="1"/>
          <p:nvPr/>
        </p:nvSpPr>
        <p:spPr>
          <a:xfrm>
            <a:off x="16096201" y="1385035"/>
            <a:ext cx="11933423" cy="31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1" b="1" dirty="0">
                <a:latin typeface="Arial" pitchFamily="34" charset="0"/>
                <a:cs typeface="Arial" pitchFamily="34" charset="0"/>
              </a:rPr>
              <a:t>Lucas Luan Souza Rocco</a:t>
            </a:r>
            <a:endParaRPr lang="pt-BR" sz="4001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4001" b="1" dirty="0">
                <a:latin typeface="Arial" pitchFamily="34" charset="0"/>
                <a:cs typeface="Arial" pitchFamily="34" charset="0"/>
              </a:rPr>
              <a:t>Rafael de Almeida Merenguel</a:t>
            </a:r>
            <a:endParaRPr lang="pt-BR" sz="4001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4001" b="1" dirty="0">
                <a:latin typeface="Arial" pitchFamily="34" charset="0"/>
                <a:cs typeface="Arial" pitchFamily="34" charset="0"/>
              </a:rPr>
              <a:t>Thiago da Costa Gomes</a:t>
            </a:r>
            <a:endParaRPr lang="pt-BR" sz="4001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4001" b="1" dirty="0">
                <a:latin typeface="Arial" pitchFamily="34" charset="0"/>
                <a:cs typeface="Arial" pitchFamily="34" charset="0"/>
              </a:rPr>
              <a:t>Orientador Profa. Dra. Jacy Marcondes Duarte</a:t>
            </a:r>
          </a:p>
          <a:p>
            <a:pPr>
              <a:lnSpc>
                <a:spcPct val="100000"/>
              </a:lnSpc>
            </a:pPr>
            <a:endParaRPr lang="pt-BR" sz="4001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CF7769A-2EBE-5B49-25F1-149D27CAC58E}"/>
              </a:ext>
            </a:extLst>
          </p:cNvPr>
          <p:cNvSpPr txBox="1"/>
          <p:nvPr/>
        </p:nvSpPr>
        <p:spPr>
          <a:xfrm>
            <a:off x="489772" y="10718366"/>
            <a:ext cx="201442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66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Objetivo</a:t>
            </a:r>
            <a:endParaRPr lang="pt-BR" sz="4800" b="1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4700" dirty="0">
                <a:latin typeface="Arial" pitchFamily="34" charset="0"/>
                <a:cs typeface="Arial" pitchFamily="34" charset="0"/>
              </a:rPr>
              <a:t>O objetivo é criar uma plataforma online que melhore a experiência dos turistas, proporcionando-lhes um conhecimento mais completo da cultura, locais turísticos e eventos do Brasil, buscando consolidar a reputação do país como um destino turístico de renome global.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EBF791F-1E1D-2912-B0E3-8CA4C1AACF93}"/>
              </a:ext>
            </a:extLst>
          </p:cNvPr>
          <p:cNvSpPr txBox="1"/>
          <p:nvPr/>
        </p:nvSpPr>
        <p:spPr>
          <a:xfrm>
            <a:off x="505968" y="15225421"/>
            <a:ext cx="202697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66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Fundamentação Teórica </a:t>
            </a:r>
          </a:p>
          <a:p>
            <a:pPr algn="just">
              <a:lnSpc>
                <a:spcPct val="100000"/>
              </a:lnSpc>
            </a:pPr>
            <a:r>
              <a:rPr lang="pt-BR" sz="4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Este trabalho se baseia em abrangente pesquisa bibliográfica, com discussões sobre turismo, mercado turístico no Brasil, sistemas de informação,  o papel das mídias digitais, Informática e ferramentas para desenvolvimento.</a:t>
            </a:r>
            <a:endParaRPr lang="pt-BR" sz="4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47E45BB-61C0-5672-E764-BCA5DB9B9785}"/>
              </a:ext>
            </a:extLst>
          </p:cNvPr>
          <p:cNvSpPr txBox="1"/>
          <p:nvPr/>
        </p:nvSpPr>
        <p:spPr>
          <a:xfrm>
            <a:off x="505968" y="18935750"/>
            <a:ext cx="20324064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66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Descrição do Projeto</a:t>
            </a:r>
          </a:p>
          <a:p>
            <a:pPr algn="just">
              <a:lnSpc>
                <a:spcPct val="100000"/>
              </a:lnSpc>
            </a:pPr>
            <a:r>
              <a:rPr lang="pt-BR" sz="4700" dirty="0">
                <a:latin typeface="Arial" pitchFamily="34" charset="0"/>
                <a:cs typeface="Arial" pitchFamily="34" charset="0"/>
              </a:rPr>
              <a:t>Além da parte informativa geral, o usuário, ao clicar sobre o mapa do Brasil, obtém dados de regiões específicas. O site foi criado com HTML, CSS e a biblioteca Bootstrap versão 5.3.3, usando o tema de negócios "Arsha" do site "BootstrapMade". O tema possuí o HTML e CSS básicos, tendo sido necessárias apenas alterações no conteúdo e funcionalidades particulares.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68A8795-E931-AB92-3C7D-EAADBE3DCBD9}"/>
              </a:ext>
            </a:extLst>
          </p:cNvPr>
          <p:cNvSpPr txBox="1"/>
          <p:nvPr/>
        </p:nvSpPr>
        <p:spPr>
          <a:xfrm>
            <a:off x="22347425" y="15809108"/>
            <a:ext cx="20572983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66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Principais Referências</a:t>
            </a:r>
          </a:p>
          <a:p>
            <a:pPr algn="just"/>
            <a:r>
              <a:rPr lang="pt-BR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EMBRATUR, Instituto Brasileiro de Turismo. </a:t>
            </a:r>
            <a:r>
              <a:rPr lang="pt-BR" sz="4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Embratur</a:t>
            </a:r>
            <a:r>
              <a:rPr lang="pt-BR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Brasília, 2021. Disponível em: https://www.gov.br/pt-br/orgaos/instituto-brasileiro-de-turismo. Acesso em: 27 de out. 2023.</a:t>
            </a:r>
          </a:p>
          <a:p>
            <a:pPr algn="just"/>
            <a:r>
              <a:rPr lang="pt-BR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KUSS, Ana Carolina.;MEDAGLIA, Juliana. Revista Brasileira de Pesquisa em Turismo, 2022.  Disponível em: https://rbtur.org.br/rbtur/article/view/2668.</a:t>
            </a:r>
          </a:p>
          <a:p>
            <a:pPr algn="just"/>
            <a:r>
              <a:rPr lang="pt-BR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Acesso em: 28 ago. 2023.</a:t>
            </a:r>
          </a:p>
          <a:p>
            <a:pPr algn="just"/>
            <a:r>
              <a:rPr lang="pt-BR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MATOS, Ecivaldo de Souza.;ZABOT, Diego. </a:t>
            </a:r>
            <a:r>
              <a:rPr lang="pt-BR" sz="4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Aplicativos com Bootstrap e Angular Como Desenvolver Apps Responsivos</a:t>
            </a:r>
            <a:r>
              <a:rPr lang="pt-BR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Acesso em: 8. set.2023. Disponivel em: https://books.google.com.br/books?hl=p-br-BR%L&amp;id=W8XhDwAAQBAJ&amp;oi</a:t>
            </a:r>
            <a:r>
              <a:rPr lang="pt-BR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fnd</a:t>
            </a:r>
            <a:r>
              <a:rPr lang="pt-BR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Acesso em: 09 set. 2023.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C64E430-3469-5BC2-C050-21C8431F1BAC}"/>
              </a:ext>
            </a:extLst>
          </p:cNvPr>
          <p:cNvSpPr txBox="1"/>
          <p:nvPr/>
        </p:nvSpPr>
        <p:spPr>
          <a:xfrm>
            <a:off x="10820400" y="0"/>
            <a:ext cx="20838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PLATAFORMA DIGITAL PARA ORIENTAÇÕES A TURISTAS NO BRASIL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6E4AC5D-026F-3486-9AF4-CB1D77B1336C}"/>
              </a:ext>
            </a:extLst>
          </p:cNvPr>
          <p:cNvSpPr txBox="1"/>
          <p:nvPr/>
        </p:nvSpPr>
        <p:spPr>
          <a:xfrm>
            <a:off x="489772" y="4582298"/>
            <a:ext cx="2006803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66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Introdução</a:t>
            </a:r>
          </a:p>
          <a:p>
            <a:pPr algn="just">
              <a:lnSpc>
                <a:spcPct val="100000"/>
              </a:lnSpc>
            </a:pPr>
            <a:r>
              <a:rPr lang="pt-BR" sz="4700" dirty="0">
                <a:latin typeface="Arial" pitchFamily="34" charset="0"/>
                <a:cs typeface="Arial" pitchFamily="34" charset="0"/>
              </a:rPr>
              <a:t>O Brasil, com sua diversidade cultural e natural, possui um grande potencial turístico, mas a falta de informações centralizadas pode ser um desafio. Este trabalho visa contribuir para enriquecer e facilitar a experiência turística no Brasil, abordando cultura, pontos de interesse e eventos, reunidos numa plataforma de navegação fácil e linguagem simples.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C44D2F6-18B7-CB6D-06B9-F3B21164504F}"/>
              </a:ext>
            </a:extLst>
          </p:cNvPr>
          <p:cNvSpPr txBox="1"/>
          <p:nvPr/>
        </p:nvSpPr>
        <p:spPr>
          <a:xfrm>
            <a:off x="22424904" y="9983720"/>
            <a:ext cx="20603555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66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Considerações Finais</a:t>
            </a:r>
          </a:p>
          <a:p>
            <a:pPr algn="just">
              <a:lnSpc>
                <a:spcPct val="100000"/>
              </a:lnSpc>
            </a:pPr>
            <a:r>
              <a:rPr lang="pt-BR" sz="4600" dirty="0">
                <a:latin typeface="Arial" pitchFamily="34" charset="0"/>
                <a:cs typeface="Arial" pitchFamily="34" charset="0"/>
              </a:rPr>
              <a:t>Este trabalho cumpre com seu objetivo de contribuir para melhorar o turismo no Brasil, oferecendo informações sobre atrações e eventos, e incluindo um mapa interativo do país. Pontos fortes incluem centralização de informações e estímulo ao turismo doméstico, e os desafios incluem atualizações frequentes e acessibilidade em áreas rurais. Sugestões futuras incluem integração de serviços adicionais e campanhas de engajamento para fortalecer o setor de forma sustentável e inclusiva.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E864355-EA97-757F-AC6F-1B781F03DD0C}"/>
              </a:ext>
            </a:extLst>
          </p:cNvPr>
          <p:cNvSpPr txBox="1"/>
          <p:nvPr/>
        </p:nvSpPr>
        <p:spPr>
          <a:xfrm>
            <a:off x="26711748" y="4985735"/>
            <a:ext cx="13396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Figura: </a:t>
            </a:r>
            <a:r>
              <a:rPr lang="pt-BR" sz="4000" dirty="0"/>
              <a:t>Página Inicial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66509D6-4193-5F4A-EF98-BD995E3554D8}"/>
              </a:ext>
            </a:extLst>
          </p:cNvPr>
          <p:cNvSpPr txBox="1"/>
          <p:nvPr/>
        </p:nvSpPr>
        <p:spPr>
          <a:xfrm>
            <a:off x="26958701" y="9246418"/>
            <a:ext cx="13396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Fonte: </a:t>
            </a:r>
            <a:r>
              <a:rPr lang="pt-BR" sz="4000" dirty="0"/>
              <a:t>autoria própria</a:t>
            </a:r>
            <a:r>
              <a:rPr lang="pt-BR" sz="4000" dirty="0">
                <a:solidFill>
                  <a:schemeClr val="tx1"/>
                </a:solidFill>
              </a:rPr>
              <a:t>, 2024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58AC70D-6C3E-04AE-8A56-FC12AF7F2F34}"/>
              </a:ext>
            </a:extLst>
          </p:cNvPr>
          <p:cNvSpPr/>
          <p:nvPr/>
        </p:nvSpPr>
        <p:spPr>
          <a:xfrm>
            <a:off x="0" y="23587705"/>
            <a:ext cx="43241105" cy="16122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60557">
              <a:defRPr/>
            </a:pPr>
            <a:endParaRPr lang="pt-BR" sz="960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1B22965C-C969-E449-AB31-0F8BD007D0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4"/>
          <a:stretch/>
        </p:blipFill>
        <p:spPr>
          <a:xfrm>
            <a:off x="37873833" y="23565390"/>
            <a:ext cx="4762062" cy="143936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961D8BB-0F46-F76D-B312-C71A0C9CE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9624" y="5690306"/>
            <a:ext cx="11074400" cy="3678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387891D6-20CA-496A-B7BA-AFA1E9489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904" y="5677226"/>
            <a:ext cx="3170740" cy="317074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BAB4710-9EDE-BCC7-EB7E-B15FDF09DA17}"/>
              </a:ext>
            </a:extLst>
          </p:cNvPr>
          <p:cNvSpPr txBox="1"/>
          <p:nvPr/>
        </p:nvSpPr>
        <p:spPr>
          <a:xfrm>
            <a:off x="13234502" y="4982420"/>
            <a:ext cx="21701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Figura: Logotipo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ACBC381-492A-A463-B929-274BED5587B9}"/>
              </a:ext>
            </a:extLst>
          </p:cNvPr>
          <p:cNvSpPr txBox="1"/>
          <p:nvPr/>
        </p:nvSpPr>
        <p:spPr>
          <a:xfrm>
            <a:off x="13589000" y="8786567"/>
            <a:ext cx="216662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800" dirty="0">
                <a:solidFill>
                  <a:schemeClr val="tx1"/>
                </a:solidFill>
              </a:rPr>
              <a:t>Fonte: </a:t>
            </a:r>
            <a:r>
              <a:rPr lang="pt-BR" sz="3800" dirty="0"/>
              <a:t>autoria própria</a:t>
            </a:r>
            <a:r>
              <a:rPr lang="pt-BR" sz="3800" dirty="0">
                <a:solidFill>
                  <a:schemeClr val="tx1"/>
                </a:solidFill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287080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d5f05a-469c-4ad5-a4e5-dbf097610508" xsi:nil="true"/>
    <ReferenceId xmlns="63c51bb0-863f-4b7b-b7f1-e819eb4e334f" xsi:nil="true"/>
    <lcf76f155ced4ddcb4097134ff3c332f xmlns="63c51bb0-863f-4b7b-b7f1-e819eb4e334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100DC204BAAA645B3ADBFB8D2BC31C7" ma:contentTypeVersion="13" ma:contentTypeDescription="Crie um novo documento." ma:contentTypeScope="" ma:versionID="b36a5072ab2ab9073e79cb601179b5a8">
  <xsd:schema xmlns:xsd="http://www.w3.org/2001/XMLSchema" xmlns:xs="http://www.w3.org/2001/XMLSchema" xmlns:p="http://schemas.microsoft.com/office/2006/metadata/properties" xmlns:ns2="63c51bb0-863f-4b7b-b7f1-e819eb4e334f" xmlns:ns3="2cd5f05a-469c-4ad5-a4e5-dbf097610508" targetNamespace="http://schemas.microsoft.com/office/2006/metadata/properties" ma:root="true" ma:fieldsID="fd09c5a3c004158f251f1436bc89576d" ns2:_="" ns3:_="">
    <xsd:import namespace="63c51bb0-863f-4b7b-b7f1-e819eb4e334f"/>
    <xsd:import namespace="2cd5f05a-469c-4ad5-a4e5-dbf097610508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51bb0-863f-4b7b-b7f1-e819eb4e334f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Marcações de imagem" ma:readOnly="false" ma:fieldId="{5cf76f15-5ced-4ddc-b409-7134ff3c332f}" ma:taxonomyMulti="true" ma:sspId="0ef6089c-5148-4909-88ac-65974e5b7e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5f05a-469c-4ad5-a4e5-dbf09761050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4819ede-2f5a-4efa-a683-d26f9f1b7633}" ma:internalName="TaxCatchAll" ma:showField="CatchAllData" ma:web="2cd5f05a-469c-4ad5-a4e5-dbf0976105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60FD16-7035-40A0-8AC8-8005E266075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63c51bb0-863f-4b7b-b7f1-e819eb4e334f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2cd5f05a-469c-4ad5-a4e5-dbf097610508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9DF0163-AB85-41C8-99E0-8CDD29A308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c51bb0-863f-4b7b-b7f1-e819eb4e334f"/>
    <ds:schemaRef ds:uri="2cd5f05a-469c-4ad5-a4e5-dbf0976105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13A1EB-BAF4-447A-BE84-3FC99C6650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124</TotalTime>
  <Words>1419</Words>
  <Application>Microsoft Office PowerPoint</Application>
  <PresentationFormat>Personalizar</PresentationFormat>
  <Paragraphs>76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 Oliveira</dc:creator>
  <cp:lastModifiedBy>GEDEANE GOMES DA SILVA KENSHIMA</cp:lastModifiedBy>
  <cp:revision>18</cp:revision>
  <dcterms:created xsi:type="dcterms:W3CDTF">2023-05-09T20:46:45Z</dcterms:created>
  <dcterms:modified xsi:type="dcterms:W3CDTF">2024-05-16T15:14:57Z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0x0101009F5F3DE214C0974DBBFFB8B5EC5716D1</vt:lpwstr>
  </property>
</Properties>
</file>