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68" r:id="rId2"/>
    <p:sldId id="267" r:id="rId3"/>
    <p:sldId id="273" r:id="rId4"/>
    <p:sldId id="269" r:id="rId5"/>
    <p:sldId id="270" r:id="rId6"/>
    <p:sldId id="271" r:id="rId7"/>
    <p:sldId id="272" r:id="rId8"/>
    <p:sldId id="274" r:id="rId9"/>
    <p:sldId id="275" r:id="rId10"/>
    <p:sldId id="276" r:id="rId11"/>
    <p:sldId id="277" r:id="rId12"/>
    <p:sldId id="27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B04C1-943B-493E-94F7-316D5C98AD1E}" type="datetimeFigureOut">
              <a:rPr lang="pt-BR" smtClean="0"/>
              <a:t>15/06/2023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500D-0259-49D4-AB54-BFEEE6FFB1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9136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B04C1-943B-493E-94F7-316D5C98AD1E}" type="datetimeFigureOut">
              <a:rPr lang="pt-BR" smtClean="0"/>
              <a:t>15/06/2023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500D-0259-49D4-AB54-BFEEE6FFB1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486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B04C1-943B-493E-94F7-316D5C98AD1E}" type="datetimeFigureOut">
              <a:rPr lang="pt-BR" smtClean="0"/>
              <a:t>15/06/2023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500D-0259-49D4-AB54-BFEEE6FFB1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8065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B04C1-943B-493E-94F7-316D5C98AD1E}" type="datetimeFigureOut">
              <a:rPr lang="pt-BR" smtClean="0"/>
              <a:t>15/06/2023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500D-0259-49D4-AB54-BFEEE6FFB1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6759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B04C1-943B-493E-94F7-316D5C98AD1E}" type="datetimeFigureOut">
              <a:rPr lang="pt-BR" smtClean="0"/>
              <a:t>15/06/2023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500D-0259-49D4-AB54-BFEEE6FFB1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578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B04C1-943B-493E-94F7-316D5C98AD1E}" type="datetimeFigureOut">
              <a:rPr lang="pt-BR" smtClean="0"/>
              <a:t>15/06/2023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500D-0259-49D4-AB54-BFEEE6FFB1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110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B04C1-943B-493E-94F7-316D5C98AD1E}" type="datetimeFigureOut">
              <a:rPr lang="pt-BR" smtClean="0"/>
              <a:t>15/06/2023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500D-0259-49D4-AB54-BFEEE6FFB1F7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11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B04C1-943B-493E-94F7-316D5C98AD1E}" type="datetimeFigureOut">
              <a:rPr lang="pt-BR" smtClean="0"/>
              <a:t>15/06/2023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500D-0259-49D4-AB54-BFEEE6FFB1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3387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B04C1-943B-493E-94F7-316D5C98AD1E}" type="datetimeFigureOut">
              <a:rPr lang="pt-BR" smtClean="0"/>
              <a:t>15/06/2023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500D-0259-49D4-AB54-BFEEE6FFB1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7590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B04C1-943B-493E-94F7-316D5C98AD1E}" type="datetimeFigureOut">
              <a:rPr lang="pt-BR" smtClean="0"/>
              <a:t>15/06/2023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pt-B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500D-0259-49D4-AB54-BFEEE6FFB1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77266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tx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991B04C1-943B-493E-94F7-316D5C98AD1E}" type="datetimeFigureOut">
              <a:rPr lang="pt-BR" smtClean="0"/>
              <a:t>15/06/2023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500D-0259-49D4-AB54-BFEEE6FFB1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46425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chemeClr val="bg2">
              <a:lumMod val="60000"/>
              <a:lumOff val="40000"/>
              <a:alpha val="15000"/>
            </a:schemeClr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991B04C1-943B-493E-94F7-316D5C98AD1E}" type="datetimeFigureOut">
              <a:rPr lang="pt-BR" smtClean="0"/>
              <a:t>15/06/2023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9341500D-0259-49D4-AB54-BFEEE6FFB1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42617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5447C0-67AD-3310-FCF8-19A8551089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4357578"/>
            <a:ext cx="10993549" cy="1066801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Título do trabalho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FFC0FA6-EE08-A121-2D26-889E3E1C06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5641795"/>
            <a:ext cx="10993546" cy="52556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pt-BR" sz="1400" dirty="0">
                <a:solidFill>
                  <a:schemeClr val="bg1"/>
                </a:solidFill>
              </a:rPr>
              <a:t>Autores </a:t>
            </a:r>
          </a:p>
          <a:p>
            <a:pPr>
              <a:lnSpc>
                <a:spcPct val="90000"/>
              </a:lnSpc>
            </a:pPr>
            <a:r>
              <a:rPr lang="pt-BR" sz="1400" dirty="0">
                <a:solidFill>
                  <a:schemeClr val="bg1"/>
                </a:solidFill>
              </a:rPr>
              <a:t>orientação</a:t>
            </a:r>
          </a:p>
        </p:txBody>
      </p:sp>
      <p:pic>
        <p:nvPicPr>
          <p:cNvPr id="5" name="Picture 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FC21259A-31B3-C719-2A4F-03ED391828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361" y="1101326"/>
            <a:ext cx="3014297" cy="2788224"/>
          </a:xfrm>
          <a:prstGeom prst="rect">
            <a:avLst/>
          </a:prstGeom>
        </p:spPr>
      </p:pic>
      <p:pic>
        <p:nvPicPr>
          <p:cNvPr id="4" name="Picture 4">
            <a:extLst>
              <a:ext uri="{FF2B5EF4-FFF2-40B4-BE49-F238E27FC236}">
                <a16:creationId xmlns:a16="http://schemas.microsoft.com/office/drawing/2014/main" id="{D9FD8AA0-7EC5-EB13-AE15-AD51785984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182" y="2179979"/>
            <a:ext cx="6820731" cy="630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7199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B790504-E045-60F7-8F5A-0D5A3CB99382}"/>
              </a:ext>
            </a:extLst>
          </p:cNvPr>
          <p:cNvCxnSpPr/>
          <p:nvPr/>
        </p:nvCxnSpPr>
        <p:spPr>
          <a:xfrm>
            <a:off x="0" y="5722374"/>
            <a:ext cx="1219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Imagem 2" descr="Logotipo&#10;&#10;Descrição gerada automaticamente">
            <a:extLst>
              <a:ext uri="{FF2B5EF4-FFF2-40B4-BE49-F238E27FC236}">
                <a16:creationId xmlns:a16="http://schemas.microsoft.com/office/drawing/2014/main" id="{0F0C5434-5F56-7EBF-39D4-CD52C34FEA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51"/>
          <a:stretch/>
        </p:blipFill>
        <p:spPr>
          <a:xfrm>
            <a:off x="6425952" y="5794561"/>
            <a:ext cx="5766048" cy="1063439"/>
          </a:xfrm>
          <a:prstGeom prst="rect">
            <a:avLst/>
          </a:prstGeom>
        </p:spPr>
      </p:pic>
      <p:pic>
        <p:nvPicPr>
          <p:cNvPr id="2" name="Imagem 1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44411085-4254-C786-BF61-F327559122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86" y="5794561"/>
            <a:ext cx="3038991" cy="1002634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812E095D-24B5-A374-4AAD-A60F3D37B452}"/>
              </a:ext>
            </a:extLst>
          </p:cNvPr>
          <p:cNvSpPr txBox="1">
            <a:spLocks/>
          </p:cNvSpPr>
          <p:nvPr/>
        </p:nvSpPr>
        <p:spPr>
          <a:xfrm>
            <a:off x="839788" y="365126"/>
            <a:ext cx="10515600" cy="51977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bg1"/>
                </a:solidFill>
              </a:rPr>
              <a:t>REFERÊNCIAS </a:t>
            </a: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F03C30EF-4140-7EF6-AF2B-49D2054D470A}"/>
              </a:ext>
            </a:extLst>
          </p:cNvPr>
          <p:cNvSpPr txBox="1">
            <a:spLocks/>
          </p:cNvSpPr>
          <p:nvPr/>
        </p:nvSpPr>
        <p:spPr>
          <a:xfrm>
            <a:off x="838200" y="113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5435" indent="-305435"/>
            <a:r>
              <a:rPr lang="pt-BR" dirty="0">
                <a:solidFill>
                  <a:schemeClr val="bg1"/>
                </a:solidFill>
              </a:rPr>
              <a:t>Incluir todas as referências da pesquisa</a:t>
            </a:r>
          </a:p>
        </p:txBody>
      </p:sp>
    </p:spTree>
    <p:extLst>
      <p:ext uri="{BB962C8B-B14F-4D97-AF65-F5344CB8AC3E}">
        <p14:creationId xmlns:p14="http://schemas.microsoft.com/office/powerpoint/2010/main" val="397244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B790504-E045-60F7-8F5A-0D5A3CB99382}"/>
              </a:ext>
            </a:extLst>
          </p:cNvPr>
          <p:cNvCxnSpPr/>
          <p:nvPr/>
        </p:nvCxnSpPr>
        <p:spPr>
          <a:xfrm>
            <a:off x="0" y="5722374"/>
            <a:ext cx="1219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Imagem 2" descr="Logotipo&#10;&#10;Descrição gerada automaticamente">
            <a:extLst>
              <a:ext uri="{FF2B5EF4-FFF2-40B4-BE49-F238E27FC236}">
                <a16:creationId xmlns:a16="http://schemas.microsoft.com/office/drawing/2014/main" id="{0F0C5434-5F56-7EBF-39D4-CD52C34FEA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51"/>
          <a:stretch/>
        </p:blipFill>
        <p:spPr>
          <a:xfrm>
            <a:off x="6425952" y="5794561"/>
            <a:ext cx="5766048" cy="1063439"/>
          </a:xfrm>
          <a:prstGeom prst="rect">
            <a:avLst/>
          </a:prstGeom>
        </p:spPr>
      </p:pic>
      <p:pic>
        <p:nvPicPr>
          <p:cNvPr id="2" name="Imagem 1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44411085-4254-C786-BF61-F327559122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86" y="5794561"/>
            <a:ext cx="3038991" cy="1002634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75B4183-2EE1-2A5C-26A8-E7CE62D930CF}"/>
              </a:ext>
            </a:extLst>
          </p:cNvPr>
          <p:cNvSpPr txBox="1">
            <a:spLocks/>
          </p:cNvSpPr>
          <p:nvPr/>
        </p:nvSpPr>
        <p:spPr>
          <a:xfrm>
            <a:off x="581193" y="1424437"/>
            <a:ext cx="5422390" cy="363304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5435" indent="-305435"/>
            <a:r>
              <a:rPr lang="en-US">
                <a:solidFill>
                  <a:schemeClr val="bg1"/>
                </a:solidFill>
              </a:rPr>
              <a:t>(Agradecimento – ex.: Obrigado!)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6C632B4E-4F19-E05E-FACF-32055B5E14C9}"/>
              </a:ext>
            </a:extLst>
          </p:cNvPr>
          <p:cNvSpPr txBox="1">
            <a:spLocks/>
          </p:cNvSpPr>
          <p:nvPr/>
        </p:nvSpPr>
        <p:spPr>
          <a:xfrm>
            <a:off x="6188417" y="1424437"/>
            <a:ext cx="5422392" cy="363304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5435" indent="-305435"/>
            <a:r>
              <a:rPr lang="en-US">
                <a:solidFill>
                  <a:schemeClr val="bg1"/>
                </a:solidFill>
              </a:rPr>
              <a:t>Contatos dos autores (e-mail)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9516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B790504-E045-60F7-8F5A-0D5A3CB99382}"/>
              </a:ext>
            </a:extLst>
          </p:cNvPr>
          <p:cNvCxnSpPr/>
          <p:nvPr/>
        </p:nvCxnSpPr>
        <p:spPr>
          <a:xfrm>
            <a:off x="0" y="5722374"/>
            <a:ext cx="1219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Imagem 2" descr="Logotipo&#10;&#10;Descrição gerada automaticamente">
            <a:extLst>
              <a:ext uri="{FF2B5EF4-FFF2-40B4-BE49-F238E27FC236}">
                <a16:creationId xmlns:a16="http://schemas.microsoft.com/office/drawing/2014/main" id="{0F0C5434-5F56-7EBF-39D4-CD52C34FEA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51"/>
          <a:stretch/>
        </p:blipFill>
        <p:spPr>
          <a:xfrm>
            <a:off x="6425952" y="5794561"/>
            <a:ext cx="5766048" cy="1063439"/>
          </a:xfrm>
          <a:prstGeom prst="rect">
            <a:avLst/>
          </a:prstGeom>
        </p:spPr>
      </p:pic>
      <p:pic>
        <p:nvPicPr>
          <p:cNvPr id="2" name="Imagem 1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44411085-4254-C786-BF61-F327559122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86" y="5794561"/>
            <a:ext cx="3038991" cy="1002634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812E095D-24B5-A374-4AAD-A60F3D37B452}"/>
              </a:ext>
            </a:extLst>
          </p:cNvPr>
          <p:cNvSpPr txBox="1">
            <a:spLocks/>
          </p:cNvSpPr>
          <p:nvPr/>
        </p:nvSpPr>
        <p:spPr>
          <a:xfrm>
            <a:off x="839788" y="365126"/>
            <a:ext cx="10515600" cy="51977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err="1">
                <a:solidFill>
                  <a:schemeClr val="bg1"/>
                </a:solidFill>
              </a:rPr>
              <a:t>instruçõeS</a:t>
            </a:r>
            <a:r>
              <a:rPr lang="pt-BR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5F20BAD-94AC-DBAB-EA65-ECB6E9595020}"/>
              </a:ext>
            </a:extLst>
          </p:cNvPr>
          <p:cNvSpPr txBox="1">
            <a:spLocks/>
          </p:cNvSpPr>
          <p:nvPr/>
        </p:nvSpPr>
        <p:spPr>
          <a:xfrm>
            <a:off x="447816" y="1778839"/>
            <a:ext cx="11292840" cy="334734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5435" indent="-305435"/>
            <a:r>
              <a:rPr lang="en-US">
                <a:solidFill>
                  <a:schemeClr val="bg1"/>
                </a:solidFill>
              </a:rPr>
              <a:t>Esse arquivo deve servir como padrão de conteúdo e organização para a apresentação no Workshop da Fatec Tatuapé.</a:t>
            </a:r>
          </a:p>
          <a:p>
            <a:pPr marL="305435" indent="-305435"/>
            <a:r>
              <a:rPr lang="en-US">
                <a:solidFill>
                  <a:schemeClr val="bg1"/>
                </a:solidFill>
              </a:rPr>
              <a:t>O slide Sumário é opcional (pode ser mantido ou excluído).</a:t>
            </a:r>
          </a:p>
          <a:p>
            <a:pPr marL="305435" indent="-305435"/>
            <a:r>
              <a:rPr lang="en-US">
                <a:solidFill>
                  <a:schemeClr val="bg1"/>
                </a:solidFill>
              </a:rPr>
              <a:t>O número de slides para os itens Fundamentação Teórica, Análise, Resultados, Considerações Finais e Referências dependerá da necessidade para a adequada apresentação desse conteúdo. Quanto aos anteriores, mantenha-se a quantidade de apenas 1 slide, como nesse modelo.</a:t>
            </a:r>
          </a:p>
          <a:p>
            <a:pPr marL="305435" indent="-305435"/>
            <a:r>
              <a:rPr lang="en-US">
                <a:solidFill>
                  <a:schemeClr val="bg1"/>
                </a:solidFill>
              </a:rPr>
              <a:t>Sempre que necessário, os slides deverão contemplar a apresentação de imagens, tabelas, gráficos etc.</a:t>
            </a:r>
          </a:p>
          <a:p>
            <a:pPr marL="305435" indent="-305435"/>
            <a:r>
              <a:rPr lang="en-US">
                <a:solidFill>
                  <a:schemeClr val="bg1"/>
                </a:solidFill>
              </a:rPr>
              <a:t>É proibido incluir marca d'água ou imagens que alterem esse padrão e que, por consequência, comprometam a clareza na apresentação do conteúdo.</a:t>
            </a:r>
          </a:p>
          <a:p>
            <a:pPr marL="305435" indent="-305435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076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B790504-E045-60F7-8F5A-0D5A3CB99382}"/>
              </a:ext>
            </a:extLst>
          </p:cNvPr>
          <p:cNvCxnSpPr/>
          <p:nvPr/>
        </p:nvCxnSpPr>
        <p:spPr>
          <a:xfrm>
            <a:off x="0" y="5722374"/>
            <a:ext cx="1219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Imagem 2" descr="Logotipo&#10;&#10;Descrição gerada automaticamente">
            <a:extLst>
              <a:ext uri="{FF2B5EF4-FFF2-40B4-BE49-F238E27FC236}">
                <a16:creationId xmlns:a16="http://schemas.microsoft.com/office/drawing/2014/main" id="{0F0C5434-5F56-7EBF-39D4-CD52C34FEA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51"/>
          <a:stretch/>
        </p:blipFill>
        <p:spPr>
          <a:xfrm>
            <a:off x="6425952" y="5794561"/>
            <a:ext cx="5766048" cy="1063439"/>
          </a:xfrm>
          <a:prstGeom prst="rect">
            <a:avLst/>
          </a:prstGeom>
        </p:spPr>
      </p:pic>
      <p:pic>
        <p:nvPicPr>
          <p:cNvPr id="2" name="Imagem 1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44411085-4254-C786-BF61-F327559122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86" y="5794561"/>
            <a:ext cx="3038991" cy="1002634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954F184C-B602-2205-A27A-3343C2F64DAF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608269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>
                <a:solidFill>
                  <a:schemeClr val="bg1"/>
                </a:solidFill>
              </a:rPr>
              <a:t>Sumário 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5BFE0475-60DE-5064-E7C5-737CF7115456}"/>
              </a:ext>
            </a:extLst>
          </p:cNvPr>
          <p:cNvSpPr txBox="1">
            <a:spLocks/>
          </p:cNvSpPr>
          <p:nvPr/>
        </p:nvSpPr>
        <p:spPr>
          <a:xfrm>
            <a:off x="581192" y="1396791"/>
            <a:ext cx="11029615" cy="425339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5435" indent="-305435"/>
            <a:r>
              <a:rPr lang="pt-BR" dirty="0">
                <a:solidFill>
                  <a:schemeClr val="bg1"/>
                </a:solidFill>
              </a:rPr>
              <a:t>Tema</a:t>
            </a:r>
            <a:endParaRPr lang="en-US" dirty="0">
              <a:solidFill>
                <a:schemeClr val="bg1"/>
              </a:solidFill>
            </a:endParaRPr>
          </a:p>
          <a:p>
            <a:pPr marL="305435" indent="-305435"/>
            <a:r>
              <a:rPr lang="pt-BR" dirty="0">
                <a:solidFill>
                  <a:schemeClr val="bg1"/>
                </a:solidFill>
              </a:rPr>
              <a:t>Problema </a:t>
            </a:r>
          </a:p>
          <a:p>
            <a:pPr marL="305435" indent="-305435"/>
            <a:r>
              <a:rPr lang="pt-BR" dirty="0">
                <a:solidFill>
                  <a:schemeClr val="bg1"/>
                </a:solidFill>
              </a:rPr>
              <a:t>Hipótese </a:t>
            </a:r>
          </a:p>
          <a:p>
            <a:pPr marL="305435" indent="-305435"/>
            <a:r>
              <a:rPr lang="pt-BR" dirty="0">
                <a:solidFill>
                  <a:schemeClr val="bg1"/>
                </a:solidFill>
              </a:rPr>
              <a:t>Objetivos </a:t>
            </a:r>
          </a:p>
          <a:p>
            <a:pPr marL="305435" indent="-305435"/>
            <a:r>
              <a:rPr lang="pt-BR" dirty="0">
                <a:solidFill>
                  <a:schemeClr val="bg1"/>
                </a:solidFill>
              </a:rPr>
              <a:t>Metodologia </a:t>
            </a:r>
          </a:p>
          <a:p>
            <a:pPr marL="305435" indent="-305435"/>
            <a:r>
              <a:rPr lang="pt-BR" dirty="0">
                <a:solidFill>
                  <a:schemeClr val="bg1"/>
                </a:solidFill>
              </a:rPr>
              <a:t>Referencial Teórico </a:t>
            </a:r>
          </a:p>
          <a:p>
            <a:pPr marL="305435" indent="-305435"/>
            <a:r>
              <a:rPr lang="pt-BR" dirty="0">
                <a:solidFill>
                  <a:schemeClr val="bg1"/>
                </a:solidFill>
              </a:rPr>
              <a:t>Análise </a:t>
            </a:r>
          </a:p>
          <a:p>
            <a:pPr marL="305435" indent="-305435"/>
            <a:r>
              <a:rPr lang="pt-BR" dirty="0">
                <a:solidFill>
                  <a:schemeClr val="bg1"/>
                </a:solidFill>
              </a:rPr>
              <a:t>Resultados </a:t>
            </a:r>
          </a:p>
          <a:p>
            <a:pPr marL="305435" indent="-305435"/>
            <a:r>
              <a:rPr lang="pt-BR" dirty="0">
                <a:solidFill>
                  <a:schemeClr val="bg1"/>
                </a:solidFill>
              </a:rPr>
              <a:t>Considerações Finais</a:t>
            </a:r>
          </a:p>
          <a:p>
            <a:pPr marL="305435" indent="-305435"/>
            <a:r>
              <a:rPr lang="pt-BR" dirty="0">
                <a:solidFill>
                  <a:schemeClr val="bg1"/>
                </a:solidFill>
              </a:rPr>
              <a:t>Referências</a:t>
            </a:r>
          </a:p>
        </p:txBody>
      </p:sp>
    </p:spTree>
    <p:extLst>
      <p:ext uri="{BB962C8B-B14F-4D97-AF65-F5344CB8AC3E}">
        <p14:creationId xmlns:p14="http://schemas.microsoft.com/office/powerpoint/2010/main" val="1022923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B790504-E045-60F7-8F5A-0D5A3CB99382}"/>
              </a:ext>
            </a:extLst>
          </p:cNvPr>
          <p:cNvCxnSpPr/>
          <p:nvPr/>
        </p:nvCxnSpPr>
        <p:spPr>
          <a:xfrm>
            <a:off x="0" y="5722374"/>
            <a:ext cx="1219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Imagem 2" descr="Logotipo&#10;&#10;Descrição gerada automaticamente">
            <a:extLst>
              <a:ext uri="{FF2B5EF4-FFF2-40B4-BE49-F238E27FC236}">
                <a16:creationId xmlns:a16="http://schemas.microsoft.com/office/drawing/2014/main" id="{0F0C5434-5F56-7EBF-39D4-CD52C34FEA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51"/>
          <a:stretch/>
        </p:blipFill>
        <p:spPr>
          <a:xfrm>
            <a:off x="6425952" y="5794561"/>
            <a:ext cx="5766048" cy="1063439"/>
          </a:xfrm>
          <a:prstGeom prst="rect">
            <a:avLst/>
          </a:prstGeom>
        </p:spPr>
      </p:pic>
      <p:pic>
        <p:nvPicPr>
          <p:cNvPr id="2" name="Imagem 1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44411085-4254-C786-BF61-F327559122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86" y="5794561"/>
            <a:ext cx="3038991" cy="100263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839717BA-9A4B-BD2B-8013-176FE0FFB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chemeClr val="bg1"/>
                </a:solidFill>
              </a:rPr>
              <a:t>TEMA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6840AAC9-580F-788D-B418-D3B506C384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8486" y="2638044"/>
            <a:ext cx="5385197" cy="2464896"/>
          </a:xfrm>
        </p:spPr>
        <p:txBody>
          <a:bodyPr/>
          <a:lstStyle/>
          <a:p>
            <a:r>
              <a:rPr lang="pt-BR" dirty="0">
                <a:solidFill>
                  <a:schemeClr val="bg1"/>
                </a:solidFill>
              </a:rPr>
              <a:t>PROBLEMA</a:t>
            </a:r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79456D2B-B669-0D33-650A-A70BBECA31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5209672" cy="2464893"/>
          </a:xfrm>
        </p:spPr>
        <p:txBody>
          <a:bodyPr/>
          <a:lstStyle/>
          <a:p>
            <a:r>
              <a:rPr lang="pt-BR" dirty="0">
                <a:solidFill>
                  <a:schemeClr val="bg1"/>
                </a:solidFill>
              </a:rPr>
              <a:t>HIPÓTESE (OPCIONAL)</a:t>
            </a:r>
          </a:p>
        </p:txBody>
      </p:sp>
    </p:spTree>
    <p:extLst>
      <p:ext uri="{BB962C8B-B14F-4D97-AF65-F5344CB8AC3E}">
        <p14:creationId xmlns:p14="http://schemas.microsoft.com/office/powerpoint/2010/main" val="1509201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B790504-E045-60F7-8F5A-0D5A3CB99382}"/>
              </a:ext>
            </a:extLst>
          </p:cNvPr>
          <p:cNvCxnSpPr/>
          <p:nvPr/>
        </p:nvCxnSpPr>
        <p:spPr>
          <a:xfrm>
            <a:off x="0" y="5722374"/>
            <a:ext cx="1219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Imagem 2" descr="Logotipo&#10;&#10;Descrição gerada automaticamente">
            <a:extLst>
              <a:ext uri="{FF2B5EF4-FFF2-40B4-BE49-F238E27FC236}">
                <a16:creationId xmlns:a16="http://schemas.microsoft.com/office/drawing/2014/main" id="{0F0C5434-5F56-7EBF-39D4-CD52C34FEA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51"/>
          <a:stretch/>
        </p:blipFill>
        <p:spPr>
          <a:xfrm>
            <a:off x="6425952" y="5794561"/>
            <a:ext cx="5766048" cy="1063439"/>
          </a:xfrm>
          <a:prstGeom prst="rect">
            <a:avLst/>
          </a:prstGeom>
        </p:spPr>
      </p:pic>
      <p:pic>
        <p:nvPicPr>
          <p:cNvPr id="2" name="Imagem 1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44411085-4254-C786-BF61-F327559122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86" y="5794561"/>
            <a:ext cx="3038991" cy="1002634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6F602FBE-4DC8-5BAE-6EBC-584430A53B5E}"/>
              </a:ext>
            </a:extLst>
          </p:cNvPr>
          <p:cNvSpPr txBox="1">
            <a:spLocks/>
          </p:cNvSpPr>
          <p:nvPr/>
        </p:nvSpPr>
        <p:spPr>
          <a:xfrm>
            <a:off x="839788" y="365126"/>
            <a:ext cx="10515600" cy="51977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>
                <a:solidFill>
                  <a:schemeClr val="bg1"/>
                </a:solidFill>
              </a:rPr>
              <a:t>Objetivos 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5" name="Espaço Reservado para Texto 2">
            <a:extLst>
              <a:ext uri="{FF2B5EF4-FFF2-40B4-BE49-F238E27FC236}">
                <a16:creationId xmlns:a16="http://schemas.microsoft.com/office/drawing/2014/main" id="{25DDA464-D79F-1D05-0CD0-4239ABD51C94}"/>
              </a:ext>
            </a:extLst>
          </p:cNvPr>
          <p:cNvSpPr txBox="1">
            <a:spLocks/>
          </p:cNvSpPr>
          <p:nvPr/>
        </p:nvSpPr>
        <p:spPr>
          <a:xfrm>
            <a:off x="839788" y="1681162"/>
            <a:ext cx="5157787" cy="266960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>
                <a:solidFill>
                  <a:schemeClr val="bg1"/>
                </a:solidFill>
              </a:rPr>
              <a:t>Geral</a:t>
            </a:r>
          </a:p>
        </p:txBody>
      </p:sp>
      <p:sp>
        <p:nvSpPr>
          <p:cNvPr id="7" name="Espaço Reservado para Texto 4">
            <a:extLst>
              <a:ext uri="{FF2B5EF4-FFF2-40B4-BE49-F238E27FC236}">
                <a16:creationId xmlns:a16="http://schemas.microsoft.com/office/drawing/2014/main" id="{354F084A-1875-BD49-E444-0A9EE24D9A9B}"/>
              </a:ext>
            </a:extLst>
          </p:cNvPr>
          <p:cNvSpPr txBox="1">
            <a:spLocks/>
          </p:cNvSpPr>
          <p:nvPr/>
        </p:nvSpPr>
        <p:spPr>
          <a:xfrm>
            <a:off x="6172200" y="1681162"/>
            <a:ext cx="5183188" cy="365775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>
                <a:solidFill>
                  <a:schemeClr val="bg1"/>
                </a:solidFill>
              </a:rPr>
              <a:t>Específicos </a:t>
            </a:r>
          </a:p>
        </p:txBody>
      </p:sp>
    </p:spTree>
    <p:extLst>
      <p:ext uri="{BB962C8B-B14F-4D97-AF65-F5344CB8AC3E}">
        <p14:creationId xmlns:p14="http://schemas.microsoft.com/office/powerpoint/2010/main" val="125425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B790504-E045-60F7-8F5A-0D5A3CB99382}"/>
              </a:ext>
            </a:extLst>
          </p:cNvPr>
          <p:cNvCxnSpPr/>
          <p:nvPr/>
        </p:nvCxnSpPr>
        <p:spPr>
          <a:xfrm>
            <a:off x="0" y="5722374"/>
            <a:ext cx="1219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Imagem 2" descr="Logotipo&#10;&#10;Descrição gerada automaticamente">
            <a:extLst>
              <a:ext uri="{FF2B5EF4-FFF2-40B4-BE49-F238E27FC236}">
                <a16:creationId xmlns:a16="http://schemas.microsoft.com/office/drawing/2014/main" id="{0F0C5434-5F56-7EBF-39D4-CD52C34FEA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51"/>
          <a:stretch/>
        </p:blipFill>
        <p:spPr>
          <a:xfrm>
            <a:off x="6425952" y="5794561"/>
            <a:ext cx="5766048" cy="1063439"/>
          </a:xfrm>
          <a:prstGeom prst="rect">
            <a:avLst/>
          </a:prstGeom>
        </p:spPr>
      </p:pic>
      <p:pic>
        <p:nvPicPr>
          <p:cNvPr id="2" name="Imagem 1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44411085-4254-C786-BF61-F327559122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86" y="5794561"/>
            <a:ext cx="3038991" cy="1002634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A1856575-BD9E-96B0-9B66-790FA5BEA81C}"/>
              </a:ext>
            </a:extLst>
          </p:cNvPr>
          <p:cNvSpPr txBox="1">
            <a:spLocks/>
          </p:cNvSpPr>
          <p:nvPr/>
        </p:nvSpPr>
        <p:spPr>
          <a:xfrm>
            <a:off x="839788" y="365126"/>
            <a:ext cx="10515600" cy="51977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bg1"/>
                </a:solidFill>
              </a:rPr>
              <a:t>METODOLOGIA </a:t>
            </a: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8343D2BF-8828-A347-E492-FD335E096108}"/>
              </a:ext>
            </a:extLst>
          </p:cNvPr>
          <p:cNvSpPr txBox="1">
            <a:spLocks/>
          </p:cNvSpPr>
          <p:nvPr/>
        </p:nvSpPr>
        <p:spPr>
          <a:xfrm>
            <a:off x="838200" y="113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5435" indent="-305435"/>
            <a:r>
              <a:rPr lang="pt-BR" dirty="0" err="1">
                <a:solidFill>
                  <a:schemeClr val="bg1"/>
                </a:solidFill>
              </a:rPr>
              <a:t>xxx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41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B790504-E045-60F7-8F5A-0D5A3CB99382}"/>
              </a:ext>
            </a:extLst>
          </p:cNvPr>
          <p:cNvCxnSpPr/>
          <p:nvPr/>
        </p:nvCxnSpPr>
        <p:spPr>
          <a:xfrm>
            <a:off x="0" y="5722374"/>
            <a:ext cx="1219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Imagem 2" descr="Logotipo&#10;&#10;Descrição gerada automaticamente">
            <a:extLst>
              <a:ext uri="{FF2B5EF4-FFF2-40B4-BE49-F238E27FC236}">
                <a16:creationId xmlns:a16="http://schemas.microsoft.com/office/drawing/2014/main" id="{0F0C5434-5F56-7EBF-39D4-CD52C34FEA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51"/>
          <a:stretch/>
        </p:blipFill>
        <p:spPr>
          <a:xfrm>
            <a:off x="6425952" y="5794561"/>
            <a:ext cx="5766048" cy="1063439"/>
          </a:xfrm>
          <a:prstGeom prst="rect">
            <a:avLst/>
          </a:prstGeom>
        </p:spPr>
      </p:pic>
      <p:pic>
        <p:nvPicPr>
          <p:cNvPr id="2" name="Imagem 1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44411085-4254-C786-BF61-F327559122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86" y="5794561"/>
            <a:ext cx="3038991" cy="1002634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729AB97C-E79A-D36C-0FF2-E070F9211884}"/>
              </a:ext>
            </a:extLst>
          </p:cNvPr>
          <p:cNvSpPr txBox="1">
            <a:spLocks/>
          </p:cNvSpPr>
          <p:nvPr/>
        </p:nvSpPr>
        <p:spPr>
          <a:xfrm>
            <a:off x="839788" y="365126"/>
            <a:ext cx="10515600" cy="51977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bg1"/>
                </a:solidFill>
              </a:rPr>
              <a:t>REFERENCIAL TEÓRICO </a:t>
            </a: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C1044BBA-6B81-0CFB-0B8D-AAD24D56D4D8}"/>
              </a:ext>
            </a:extLst>
          </p:cNvPr>
          <p:cNvSpPr txBox="1">
            <a:spLocks/>
          </p:cNvSpPr>
          <p:nvPr/>
        </p:nvSpPr>
        <p:spPr>
          <a:xfrm>
            <a:off x="838200" y="113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5435" indent="-305435"/>
            <a:r>
              <a:rPr lang="pt-BR" dirty="0" err="1">
                <a:solidFill>
                  <a:schemeClr val="bg1"/>
                </a:solidFill>
              </a:rPr>
              <a:t>xxx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287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B790504-E045-60F7-8F5A-0D5A3CB99382}"/>
              </a:ext>
            </a:extLst>
          </p:cNvPr>
          <p:cNvCxnSpPr/>
          <p:nvPr/>
        </p:nvCxnSpPr>
        <p:spPr>
          <a:xfrm>
            <a:off x="0" y="5722374"/>
            <a:ext cx="1219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Imagem 2" descr="Logotipo&#10;&#10;Descrição gerada automaticamente">
            <a:extLst>
              <a:ext uri="{FF2B5EF4-FFF2-40B4-BE49-F238E27FC236}">
                <a16:creationId xmlns:a16="http://schemas.microsoft.com/office/drawing/2014/main" id="{0F0C5434-5F56-7EBF-39D4-CD52C34FEA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51"/>
          <a:stretch/>
        </p:blipFill>
        <p:spPr>
          <a:xfrm>
            <a:off x="6425952" y="5794561"/>
            <a:ext cx="5766048" cy="1063439"/>
          </a:xfrm>
          <a:prstGeom prst="rect">
            <a:avLst/>
          </a:prstGeom>
        </p:spPr>
      </p:pic>
      <p:pic>
        <p:nvPicPr>
          <p:cNvPr id="2" name="Imagem 1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44411085-4254-C786-BF61-F327559122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86" y="5794561"/>
            <a:ext cx="3038991" cy="1002634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812E095D-24B5-A374-4AAD-A60F3D37B452}"/>
              </a:ext>
            </a:extLst>
          </p:cNvPr>
          <p:cNvSpPr txBox="1">
            <a:spLocks/>
          </p:cNvSpPr>
          <p:nvPr/>
        </p:nvSpPr>
        <p:spPr>
          <a:xfrm>
            <a:off x="839788" y="365126"/>
            <a:ext cx="10515600" cy="51977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bg1"/>
                </a:solidFill>
              </a:rPr>
              <a:t>ANÁLISE </a:t>
            </a: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ED00ABC7-E944-F995-6779-AF35AF1498EA}"/>
              </a:ext>
            </a:extLst>
          </p:cNvPr>
          <p:cNvSpPr txBox="1">
            <a:spLocks/>
          </p:cNvSpPr>
          <p:nvPr/>
        </p:nvSpPr>
        <p:spPr>
          <a:xfrm>
            <a:off x="838200" y="113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5435" indent="-305435"/>
            <a:r>
              <a:rPr lang="pt-BR" dirty="0" err="1">
                <a:solidFill>
                  <a:schemeClr val="bg1"/>
                </a:solidFill>
              </a:rPr>
              <a:t>xxx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985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B790504-E045-60F7-8F5A-0D5A3CB99382}"/>
              </a:ext>
            </a:extLst>
          </p:cNvPr>
          <p:cNvCxnSpPr/>
          <p:nvPr/>
        </p:nvCxnSpPr>
        <p:spPr>
          <a:xfrm>
            <a:off x="0" y="5722374"/>
            <a:ext cx="1219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Imagem 2" descr="Logotipo&#10;&#10;Descrição gerada automaticamente">
            <a:extLst>
              <a:ext uri="{FF2B5EF4-FFF2-40B4-BE49-F238E27FC236}">
                <a16:creationId xmlns:a16="http://schemas.microsoft.com/office/drawing/2014/main" id="{0F0C5434-5F56-7EBF-39D4-CD52C34FEA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51"/>
          <a:stretch/>
        </p:blipFill>
        <p:spPr>
          <a:xfrm>
            <a:off x="6425952" y="5794561"/>
            <a:ext cx="5766048" cy="1063439"/>
          </a:xfrm>
          <a:prstGeom prst="rect">
            <a:avLst/>
          </a:prstGeom>
        </p:spPr>
      </p:pic>
      <p:pic>
        <p:nvPicPr>
          <p:cNvPr id="2" name="Imagem 1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44411085-4254-C786-BF61-F327559122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86" y="5794561"/>
            <a:ext cx="3038991" cy="1002634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812E095D-24B5-A374-4AAD-A60F3D37B452}"/>
              </a:ext>
            </a:extLst>
          </p:cNvPr>
          <p:cNvSpPr txBox="1">
            <a:spLocks/>
          </p:cNvSpPr>
          <p:nvPr/>
        </p:nvSpPr>
        <p:spPr>
          <a:xfrm>
            <a:off x="839788" y="365126"/>
            <a:ext cx="10515600" cy="51977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bg1"/>
                </a:solidFill>
              </a:rPr>
              <a:t>DISCUSSÃO DOS RESULTADOS </a:t>
            </a: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3B9D0561-B9F4-5193-31C4-52AC0A346970}"/>
              </a:ext>
            </a:extLst>
          </p:cNvPr>
          <p:cNvSpPr txBox="1">
            <a:spLocks/>
          </p:cNvSpPr>
          <p:nvPr/>
        </p:nvSpPr>
        <p:spPr>
          <a:xfrm>
            <a:off x="838200" y="113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5435" indent="-305435"/>
            <a:r>
              <a:rPr lang="pt-BR" dirty="0" err="1">
                <a:solidFill>
                  <a:schemeClr val="bg1"/>
                </a:solidFill>
              </a:rPr>
              <a:t>xxx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677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B790504-E045-60F7-8F5A-0D5A3CB99382}"/>
              </a:ext>
            </a:extLst>
          </p:cNvPr>
          <p:cNvCxnSpPr/>
          <p:nvPr/>
        </p:nvCxnSpPr>
        <p:spPr>
          <a:xfrm>
            <a:off x="0" y="5722374"/>
            <a:ext cx="1219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Imagem 2" descr="Logotipo&#10;&#10;Descrição gerada automaticamente">
            <a:extLst>
              <a:ext uri="{FF2B5EF4-FFF2-40B4-BE49-F238E27FC236}">
                <a16:creationId xmlns:a16="http://schemas.microsoft.com/office/drawing/2014/main" id="{0F0C5434-5F56-7EBF-39D4-CD52C34FEA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51"/>
          <a:stretch/>
        </p:blipFill>
        <p:spPr>
          <a:xfrm>
            <a:off x="6425952" y="5794561"/>
            <a:ext cx="5766048" cy="1063439"/>
          </a:xfrm>
          <a:prstGeom prst="rect">
            <a:avLst/>
          </a:prstGeom>
        </p:spPr>
      </p:pic>
      <p:pic>
        <p:nvPicPr>
          <p:cNvPr id="2" name="Imagem 1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44411085-4254-C786-BF61-F327559122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86" y="5794561"/>
            <a:ext cx="3038991" cy="1002634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812E095D-24B5-A374-4AAD-A60F3D37B452}"/>
              </a:ext>
            </a:extLst>
          </p:cNvPr>
          <p:cNvSpPr txBox="1">
            <a:spLocks/>
          </p:cNvSpPr>
          <p:nvPr/>
        </p:nvSpPr>
        <p:spPr>
          <a:xfrm>
            <a:off x="839788" y="365126"/>
            <a:ext cx="10515600" cy="51977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bg1"/>
                </a:solidFill>
              </a:rPr>
              <a:t>CONSIDERAÇÕES FINAIS </a:t>
            </a: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E99DC68F-D0AA-500A-9562-725595B52E80}"/>
              </a:ext>
            </a:extLst>
          </p:cNvPr>
          <p:cNvSpPr txBox="1">
            <a:spLocks/>
          </p:cNvSpPr>
          <p:nvPr/>
        </p:nvSpPr>
        <p:spPr>
          <a:xfrm>
            <a:off x="838200" y="113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5435" indent="-305435"/>
            <a:r>
              <a:rPr lang="pt-BR" dirty="0" err="1">
                <a:solidFill>
                  <a:schemeClr val="bg1"/>
                </a:solidFill>
              </a:rPr>
              <a:t>xxx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186041"/>
      </p:ext>
    </p:extLst>
  </p:cSld>
  <p:clrMapOvr>
    <a:masterClrMapping/>
  </p:clrMapOvr>
</p:sld>
</file>

<file path=ppt/theme/theme1.xml><?xml version="1.0" encoding="utf-8"?>
<a:theme xmlns:a="http://schemas.openxmlformats.org/drawingml/2006/main" name="Pacote">
  <a:themeElements>
    <a:clrScheme name="Escala de Cinz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Pacot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cot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0BDC4BB7-8AF9-46FD-8C32-AB93AC9C41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Pacote</Template>
  <TotalTime>6637</TotalTime>
  <Words>191</Words>
  <Application>Microsoft Office PowerPoint</Application>
  <PresentationFormat>Widescreen</PresentationFormat>
  <Paragraphs>40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5" baseType="lpstr">
      <vt:lpstr>Arial</vt:lpstr>
      <vt:lpstr>Gill Sans MT</vt:lpstr>
      <vt:lpstr>Pacote</vt:lpstr>
      <vt:lpstr>Título do trabalho</vt:lpstr>
      <vt:lpstr>Apresentação do PowerPoint</vt:lpstr>
      <vt:lpstr>TEMA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</dc:title>
  <dc:creator>ANDREA FERREIRA CAVALCANTE CAPUTO</dc:creator>
  <cp:lastModifiedBy>LEONARDO KEIDY NISHIMOTO ITIKI</cp:lastModifiedBy>
  <cp:revision>4</cp:revision>
  <dcterms:created xsi:type="dcterms:W3CDTF">2023-06-09T23:17:03Z</dcterms:created>
  <dcterms:modified xsi:type="dcterms:W3CDTF">2023-06-15T13:08:17Z</dcterms:modified>
</cp:coreProperties>
</file>