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72" r:id="rId5"/>
    <p:sldId id="265" r:id="rId6"/>
    <p:sldId id="266" r:id="rId7"/>
    <p:sldId id="267" r:id="rId8"/>
    <p:sldId id="268" r:id="rId9"/>
    <p:sldId id="270" r:id="rId10"/>
    <p:sldId id="269" r:id="rId11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m-vindo(a)" id="{E75E278A-FF0E-49A4-B170-79828D63BBAD}">
          <p14:sldIdLst>
            <p14:sldId id="272"/>
            <p14:sldId id="265"/>
            <p14:sldId id="266"/>
            <p14:sldId id="267"/>
            <p14:sldId id="268"/>
            <p14:sldId id="270"/>
            <p14:sldId id="269"/>
          </p14:sldIdLst>
        </p14:section>
        <p14:section name="Projetar, Impressionar, Trabalhar em Conjunto" id="{B9B51309-D148-4332-87C2-07BE32FBCA3B}">
          <p14:sldIdLst/>
        </p14:section>
        <p14:section name="Saiba Mais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  <p:cmAuthor id="2" name="Tester pt-BR" initials="Tp" lastIdx="1" clrIdx="2">
    <p:extLst>
      <p:ext uri="{19B8F6BF-5375-455C-9EA6-DF929625EA0E}">
        <p15:presenceInfo xmlns:p15="http://schemas.microsoft.com/office/powerpoint/2012/main" userId="Tester pt-B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B4A6"/>
    <a:srgbClr val="734F29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D0918A31-EAF4-431A-B2F9-68565F9D18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1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DEB986D-9626-4C11-B921-6C21D7CD5D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041CD-8A51-4A55-A8D6-7BF694C9BD77}" type="datetime1">
              <a:rPr lang="pt-BR" noProof="1" smtClean="0"/>
              <a:t>25/02/2022</a:t>
            </a:fld>
            <a:endParaRPr lang="pt-BR" noProof="1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E80386E-DD31-47D6-97DD-F1E2E23BD9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1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F6E6220-4775-416A-9E42-D598BD4C71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3C771-8C97-41CB-A636-0764BAF42284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292404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38F8374-048E-4910-8D8F-7A52D033B91F}" type="datetime1">
              <a:rPr lang="pt-BR" noProof="1" dirty="0" smtClean="0"/>
              <a:t>25/02/2022</a:t>
            </a:fld>
            <a:endParaRPr lang="pt-BR" noProof="1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1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pt-BR" noProof="1" dirty="0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838200" y="2061006"/>
            <a:ext cx="10515600" cy="2387600"/>
          </a:xfrm>
        </p:spPr>
        <p:txBody>
          <a:bodyPr rtlCol="0"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838202" y="5110609"/>
            <a:ext cx="6705599" cy="1137793"/>
          </a:xfrm>
        </p:spPr>
        <p:txBody>
          <a:bodyPr rtlCol="0"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1"/>
              <a:t>Clique para editar o estilo de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EAE8F6-2E0A-44A2-9B33-CBA66C9B24BA}" type="datetime1">
              <a:rPr lang="pt-BR" noProof="1" smtClean="0"/>
              <a:t>25/02/2022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pt-BR" noProof="1" dirty="0" smtClean="0"/>
              <a:t>‹nº›</a:t>
            </a:fld>
            <a:endParaRPr lang="pt-BR" noProof="1"/>
          </a:p>
        </p:txBody>
      </p:sp>
      <p:sp>
        <p:nvSpPr>
          <p:cNvPr id="8" name="Retângulo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FEE911-76C8-4C30-9DDF-8AB7E7F0F344}" type="datetime1">
              <a:rPr lang="pt-BR" noProof="1" smtClean="0"/>
              <a:t>25/02/2022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pt-BR" noProof="1" dirty="0" smtClean="0"/>
              <a:t>‹nº›</a:t>
            </a:fld>
            <a:endParaRPr lang="pt-BR" noProof="1"/>
          </a:p>
        </p:txBody>
      </p:sp>
      <p:sp>
        <p:nvSpPr>
          <p:cNvPr id="8" name="Retângulo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10215419" y="365125"/>
            <a:ext cx="1819564" cy="5811838"/>
          </a:xfrm>
        </p:spPr>
        <p:txBody>
          <a:bodyPr vert="eaVert"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1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7CFDF8-BD99-48B9-BFF3-3D5773817FD2}" type="datetime1">
              <a:rPr lang="pt-BR" noProof="1" smtClean="0"/>
              <a:t>25/02/2022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pt-BR" noProof="1" dirty="0" smtClean="0"/>
              <a:t>‹nº›</a:t>
            </a:fld>
            <a:endParaRPr lang="pt-BR" noProof="1"/>
          </a:p>
        </p:txBody>
      </p:sp>
      <p:sp>
        <p:nvSpPr>
          <p:cNvPr id="8" name="Retângulo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4434" y="0"/>
            <a:ext cx="10749367" cy="1208868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38201" y="1825625"/>
            <a:ext cx="4167753" cy="4351338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FDBE9E-E534-487A-B78E-54AD5186FCF8}" type="datetime1">
              <a:rPr lang="pt-BR" noProof="1" smtClean="0"/>
              <a:t>25/02/2022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pt-BR" noProof="1" dirty="0" smtClean="0"/>
              <a:t>‹nº›</a:t>
            </a:fld>
            <a:endParaRPr lang="pt-BR" noProof="1"/>
          </a:p>
        </p:txBody>
      </p:sp>
      <p:sp>
        <p:nvSpPr>
          <p:cNvPr id="8" name="Retângulo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rtlCol="0"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pPr rtl="0"/>
            <a:r>
              <a:rPr lang="pt-BR" noProof="1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323308" y="2402237"/>
            <a:ext cx="5269424" cy="2187226"/>
          </a:xfrm>
        </p:spPr>
        <p:txBody>
          <a:bodyPr rtlCol="0"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AA827E-90C2-4770-AD6B-8EC662168B0C}" type="datetime1">
              <a:rPr lang="pt-BR" noProof="1" smtClean="0"/>
              <a:t>25/02/2022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pt-BR" noProof="1" dirty="0" smtClean="0"/>
              <a:t>‹nº›</a:t>
            </a:fld>
            <a:endParaRPr lang="pt-BR" noProof="1"/>
          </a:p>
        </p:txBody>
      </p:sp>
      <p:sp>
        <p:nvSpPr>
          <p:cNvPr id="8" name="Retângulo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Clique para editar o texto Mestre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Segundo nível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Terceiro nível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Quarto nível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Clique para editar o texto Mestre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Segundo nível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Terceiro nível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Quarto nível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FDC5A-BB96-445E-B48B-0740DA83916E}" type="datetime1">
              <a:rPr lang="pt-BR" noProof="1" smtClean="0"/>
              <a:t>25/02/2022</a:t>
            </a:fld>
            <a:endParaRPr lang="pt-BR" noProof="1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pt-BR" noProof="1" dirty="0" smtClean="0"/>
              <a:t>‹nº›</a:t>
            </a:fld>
            <a:endParaRPr lang="pt-BR" noProof="1"/>
          </a:p>
        </p:txBody>
      </p:sp>
      <p:sp>
        <p:nvSpPr>
          <p:cNvPr id="9" name="Retângulo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9600" y="0"/>
            <a:ext cx="10737851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1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Clique para editar o texto Mestre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Segundo nível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Terceiro nível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Quarto nível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4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Clique para editar o texto Mestre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Segundo nível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Terceiro nível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Quarto nível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82F6C7-1E41-4322-B60E-05287FB895E4}" type="datetime1">
              <a:rPr lang="pt-BR" noProof="1" smtClean="0"/>
              <a:t>25/02/2022</a:t>
            </a:fld>
            <a:endParaRPr lang="pt-BR" noProof="1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pt-BR" noProof="1" dirty="0" smtClean="0"/>
              <a:t>‹nº›</a:t>
            </a:fld>
            <a:endParaRPr lang="pt-BR" noProof="1"/>
          </a:p>
        </p:txBody>
      </p:sp>
      <p:sp>
        <p:nvSpPr>
          <p:cNvPr id="11" name="Retângulo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1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3642B9-8427-4CD7-AEBA-B24D0DCE6043}" type="datetime1">
              <a:rPr lang="pt-BR" noProof="1" smtClean="0"/>
              <a:t>25/02/2022</a:t>
            </a:fld>
            <a:endParaRPr lang="pt-BR" noProof="1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pt-BR" noProof="1" dirty="0" smtClean="0"/>
              <a:t>‹nº›</a:t>
            </a:fld>
            <a:endParaRPr lang="pt-BR" noProof="1"/>
          </a:p>
        </p:txBody>
      </p:sp>
      <p:sp>
        <p:nvSpPr>
          <p:cNvPr id="7" name="Retângulo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BFC6CC-2B1F-410D-90B0-CDC01063F7EF}" type="datetime1">
              <a:rPr lang="pt-BR" noProof="1" smtClean="0"/>
              <a:t>25/02/2022</a:t>
            </a:fld>
            <a:endParaRPr lang="pt-BR" noProof="1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pt-BR" noProof="1" dirty="0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Clique para editar o texto Mestre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Segundo nível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Terceiro nível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Quarto nível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BR" noProof="1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27804E-5EC4-47EE-9683-B10D3AF5EA4F}" type="datetime1">
              <a:rPr lang="pt-BR" noProof="1" smtClean="0"/>
              <a:t>25/02/2022</a:t>
            </a:fld>
            <a:endParaRPr lang="pt-BR" noProof="1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pt-BR" noProof="1" dirty="0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1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1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378E7F-53AE-4C23-AB3A-DA06E8B7F2E7}" type="datetime1">
              <a:rPr lang="pt-BR" noProof="1" smtClean="0"/>
              <a:t>25/02/2022</a:t>
            </a:fld>
            <a:endParaRPr lang="pt-BR" noProof="1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pt-BR" noProof="1" dirty="0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CDE6B2E-BEDB-4D88-B150-80848800DA83}" type="datetime1">
              <a:rPr lang="pt-BR" noProof="1" smtClean="0"/>
              <a:t>25/02/2022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pt-BR" noProof="1" dirty="0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B3042-A348-4E0C-8D08-0EC2927FFD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pt-BR" sz="8800" b="1" dirty="0">
                <a:latin typeface="Amasis MT Pro Black" panose="02040A04050005020304" pitchFamily="18" charset="0"/>
              </a:rPr>
            </a:br>
            <a:br>
              <a:rPr lang="pt-BR" sz="8800" b="1" dirty="0">
                <a:latin typeface="Amasis MT Pro Black" panose="02040A04050005020304" pitchFamily="18" charset="0"/>
              </a:rPr>
            </a:br>
            <a:br>
              <a:rPr lang="pt-BR" sz="8800" b="1" dirty="0">
                <a:latin typeface="Amasis MT Pro Black" panose="02040A04050005020304" pitchFamily="18" charset="0"/>
              </a:rPr>
            </a:br>
            <a:r>
              <a:rPr lang="pt-BR" sz="8800" b="1" dirty="0">
                <a:latin typeface="Amasis MT Pro Black" panose="02040A04050005020304" pitchFamily="18" charset="0"/>
              </a:rPr>
              <a:t>GRÊMIO ESTUDANTIL</a:t>
            </a:r>
            <a:br>
              <a:rPr lang="pt-BR" sz="8800" b="1" dirty="0">
                <a:latin typeface="Amasis MT Pro Black" panose="02040A04050005020304" pitchFamily="18" charset="0"/>
              </a:rPr>
            </a:br>
            <a:r>
              <a:rPr lang="pt-BR" sz="8800" b="1" dirty="0">
                <a:latin typeface="Amasis MT Pro Black" panose="02040A04050005020304" pitchFamily="18" charset="0"/>
              </a:rPr>
              <a:t>2022-2023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AE1BC5-FFD9-4F4A-BED9-EFFDC669EC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Picture 2" descr="C:\Users\User-pc\Desktop\download.jpg">
            <a:extLst>
              <a:ext uri="{FF2B5EF4-FFF2-40B4-BE49-F238E27FC236}">
                <a16:creationId xmlns:a16="http://schemas.microsoft.com/office/drawing/2014/main" id="{29CF80E8-A7CE-4E58-A587-7BA0E4DC2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811" y="0"/>
            <a:ext cx="2044189" cy="168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544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000"/>
    </mc:Choice>
    <mc:Fallback>
      <p:transition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800" b="1" i="1" dirty="0"/>
              <a:t>O que é um grêmio escolar/estudantil?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6990" y="1812746"/>
            <a:ext cx="4167753" cy="4351338"/>
          </a:xfrm>
        </p:spPr>
        <p:txBody>
          <a:bodyPr>
            <a:normAutofit fontScale="92500" lnSpcReduction="10000"/>
          </a:bodyPr>
          <a:lstStyle/>
          <a:p>
            <a:pPr algn="just"/>
            <a:br>
              <a:rPr lang="pt-BR" dirty="0"/>
            </a:br>
            <a:r>
              <a:rPr lang="pt-BR" b="1" dirty="0">
                <a:solidFill>
                  <a:schemeClr val="tx1"/>
                </a:solidFill>
              </a:rPr>
              <a:t>O Grêmio Estudantil é uma forma de organização colegiada ou hierárquica composta pelos alunos de uma escola com o objetivo de representar o seu corpo discente. Ele promove o diálogo entre estudantes e os profissionais que atuam na unidade, como professores, coordenadores e diretor. Além da defesa dos interesses do alunado, o grêmio também é responsável por realizar atividades culturais e esportivas no ambiente escolar.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957754"/>
            <a:ext cx="4617393" cy="4617393"/>
          </a:xfrm>
          <a:prstGeom prst="rect">
            <a:avLst/>
          </a:prstGeom>
        </p:spPr>
      </p:pic>
      <p:pic>
        <p:nvPicPr>
          <p:cNvPr id="1026" name="Picture 2" descr="C:\Users\User-pc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001" y="0"/>
            <a:ext cx="1530792" cy="132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74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5400" b="1" i="1" dirty="0"/>
              <a:t>Qual a importância do grêmio?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br>
              <a:rPr lang="pt-BR" dirty="0"/>
            </a:br>
            <a:r>
              <a:rPr lang="pt-BR" b="1" dirty="0">
                <a:solidFill>
                  <a:schemeClr val="tx1"/>
                </a:solidFill>
              </a:rPr>
              <a:t>Além de dar voz oficial às demandas estudantis dentro da gestão escolar e defender os interesses dos alunos, o grêmio é importante por ser uma das primeiras oportunidades que os jovens têm de representar seus interesses e agir politicamente por meio da participação democrática, conciliando opiniões diversas por meio do diálogo. Assim, pode-se dizer que o grêmio ajuda a incentivar o protagonismo juvenil.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221" y="1825625"/>
            <a:ext cx="4734059" cy="4734059"/>
          </a:xfrm>
          <a:prstGeom prst="rect">
            <a:avLst/>
          </a:prstGeom>
        </p:spPr>
      </p:pic>
      <p:pic>
        <p:nvPicPr>
          <p:cNvPr id="2050" name="Picture 2" descr="C:\Users\User-pc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196" y="0"/>
            <a:ext cx="11049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73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CARGOS DO GRÊMIO ESTUDANTIL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534561"/>
              </p:ext>
            </p:extLst>
          </p:nvPr>
        </p:nvGraphicFramePr>
        <p:xfrm>
          <a:off x="824248" y="1738649"/>
          <a:ext cx="3928056" cy="4492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8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1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PRESIDENTE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VICE PRESIDENTE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SECRETÁRIO GERAL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1º SECRETÁRIO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TESOUREIRO GERAL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1º TESOUREIRO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DIRETOR SOCIAL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DIRETOR DE IMPRENSA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DIRETOR DE ESPORTES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DIRETOR DE CULTURA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DIRETOR DE SAÚDE E MEIO AMBIENTE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ORADOR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SUPLENTE (1)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SUPLENTE (2)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324" y="1795462"/>
            <a:ext cx="5400695" cy="4631096"/>
          </a:xfrm>
          <a:prstGeom prst="rect">
            <a:avLst/>
          </a:prstGeom>
        </p:spPr>
      </p:pic>
      <p:pic>
        <p:nvPicPr>
          <p:cNvPr id="3074" name="Picture 2" descr="C:\Users\User-pc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0442" y="0"/>
            <a:ext cx="11049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68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ORGANIZAÇÃO DO GRÊMIO ESTUDANTIL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4431" y="1570893"/>
            <a:ext cx="4870747" cy="4630616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PARA FORMAR SUA CHAPA VOCÊ DEVE TER ALUNOS DOS SEGUINTES PERÍODOS E CLASSES:</a:t>
            </a:r>
          </a:p>
          <a:p>
            <a:r>
              <a:rPr lang="pt-BR" b="1" dirty="0">
                <a:solidFill>
                  <a:schemeClr val="tx1"/>
                </a:solidFill>
              </a:rPr>
              <a:t>ALUNOS DO PERÍODO DA MANHÃ;</a:t>
            </a:r>
          </a:p>
          <a:p>
            <a:r>
              <a:rPr lang="pt-BR" b="1" dirty="0">
                <a:solidFill>
                  <a:schemeClr val="tx1"/>
                </a:solidFill>
              </a:rPr>
              <a:t>ALUNOS DO PERÍODO DA TARDE;</a:t>
            </a:r>
          </a:p>
          <a:p>
            <a:r>
              <a:rPr lang="pt-BR" b="1" dirty="0">
                <a:solidFill>
                  <a:schemeClr val="tx1"/>
                </a:solidFill>
              </a:rPr>
              <a:t>ALUNOS DO PERÍODO DA NOITE;</a:t>
            </a:r>
          </a:p>
          <a:p>
            <a:r>
              <a:rPr lang="pt-BR" b="1" dirty="0">
                <a:solidFill>
                  <a:schemeClr val="tx1"/>
                </a:solidFill>
              </a:rPr>
              <a:t>01 ALUNO DE CADA CLASSE DESCENTRALIZADA: VESTUÁRIO (Caputo), ADMINISTRAÇÃO (Potirendaba e Nova Granada) E ADMINISTRAÇÃO (</a:t>
            </a:r>
            <a:r>
              <a:rPr lang="pt-BR" b="1" dirty="0" err="1">
                <a:solidFill>
                  <a:schemeClr val="tx1"/>
                </a:solidFill>
              </a:rPr>
              <a:t>Naffah</a:t>
            </a:r>
            <a:r>
              <a:rPr lang="pt-BR" b="1" dirty="0">
                <a:solidFill>
                  <a:schemeClr val="tx1"/>
                </a:solidFill>
              </a:rPr>
              <a:t>)</a:t>
            </a:r>
          </a:p>
          <a:p>
            <a:r>
              <a:rPr lang="pt-BR" b="1" i="1" u="sng" dirty="0">
                <a:solidFill>
                  <a:srgbClr val="C00000"/>
                </a:solidFill>
              </a:rPr>
              <a:t>O PRESIDENTE NÃO PODE ESTAR CURSANDO O ÚLTIMO MÓDULO DE CURSO NESTE 1º SEMESTRE.</a:t>
            </a:r>
          </a:p>
        </p:txBody>
      </p:sp>
      <p:sp>
        <p:nvSpPr>
          <p:cNvPr id="4" name="CaixaDeTexto 3"/>
          <p:cNvSpPr txBox="1"/>
          <p:nvPr/>
        </p:nvSpPr>
        <p:spPr>
          <a:xfrm rot="19773787">
            <a:off x="6092315" y="2183541"/>
            <a:ext cx="52030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latin typeface="Bauhaus 93" panose="04030905020B02020C02" pitchFamily="82" charset="0"/>
              </a:rPr>
              <a:t>A COMUNICAÇÃO COM OS ALUNOS PARA FORMAÇÃO É DE RESPONSABILIDADE DA CHAPA!!!!</a:t>
            </a:r>
          </a:p>
          <a:p>
            <a:pPr algn="ctr"/>
            <a:r>
              <a:rPr lang="pt-BR" sz="3600" dirty="0">
                <a:latin typeface="Bauhaus 93" panose="04030905020B02020C02" pitchFamily="82" charset="0"/>
              </a:rPr>
              <a:t>VAMOS LÁ MONTE SUA EQUIPE!</a:t>
            </a:r>
          </a:p>
        </p:txBody>
      </p:sp>
      <p:pic>
        <p:nvPicPr>
          <p:cNvPr id="5122" name="Picture 2" descr="C:\Users\User-pc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580" y="0"/>
            <a:ext cx="11049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51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PROPOSTA PARA O GRÊMIO ESTUDANTIL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1" y="1895911"/>
            <a:ext cx="6735137" cy="4281051"/>
          </a:xfrm>
        </p:spPr>
        <p:txBody>
          <a:bodyPr>
            <a:noAutofit/>
          </a:bodyPr>
          <a:lstStyle/>
          <a:p>
            <a:r>
              <a:rPr lang="pt-BR" sz="1800" b="1" dirty="0">
                <a:solidFill>
                  <a:schemeClr val="tx1"/>
                </a:solidFill>
              </a:rPr>
              <a:t>A ficha de inscrição tem que constar: </a:t>
            </a:r>
          </a:p>
          <a:p>
            <a:r>
              <a:rPr lang="pt-BR" sz="1800" b="1" dirty="0">
                <a:solidFill>
                  <a:schemeClr val="tx1"/>
                </a:solidFill>
              </a:rPr>
              <a:t>*NOME/CONTATO/CURSO(série ou módulo) de todos os Cargos;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>
                <a:solidFill>
                  <a:schemeClr val="tx1"/>
                </a:solidFill>
              </a:rPr>
              <a:t>PROPOSTAS DE TRABALHO da CHAPA, devem colocar todas as ações que querem realizar na Escola;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>
                <a:solidFill>
                  <a:schemeClr val="tx1"/>
                </a:solidFill>
              </a:rPr>
              <a:t>E claro caprichem no NOME da sua CHAPA, ela tem que ter significado, ser forte e passar confiança!!!!</a:t>
            </a:r>
          </a:p>
          <a:p>
            <a:r>
              <a:rPr lang="pt-BR" sz="1800" b="1" dirty="0">
                <a:solidFill>
                  <a:schemeClr val="tx1"/>
                </a:solidFill>
              </a:rPr>
              <a:t>Agora mãos a obra!!!!</a:t>
            </a:r>
          </a:p>
        </p:txBody>
      </p:sp>
      <p:sp>
        <p:nvSpPr>
          <p:cNvPr id="4" name="CaixaDeTexto 3"/>
          <p:cNvSpPr txBox="1"/>
          <p:nvPr/>
        </p:nvSpPr>
        <p:spPr>
          <a:xfrm rot="20267734">
            <a:off x="8190964" y="2108468"/>
            <a:ext cx="2634804" cy="3785652"/>
          </a:xfrm>
          <a:prstGeom prst="rect">
            <a:avLst/>
          </a:prstGeom>
          <a:solidFill>
            <a:srgbClr val="D24726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haroni" panose="02010803020104030203" pitchFamily="2" charset="-79"/>
                <a:cs typeface="Aharoni" panose="02010803020104030203" pitchFamily="2" charset="-79"/>
              </a:rPr>
              <a:t>Agora pessoal é só realizar a ficha de inscrição, unir a galera e escrever as propostas!!!</a:t>
            </a:r>
          </a:p>
          <a:p>
            <a:pPr algn="ctr"/>
            <a:r>
              <a:rPr lang="pt-BR" sz="2400" dirty="0">
                <a:latin typeface="Aharoni" panose="02010803020104030203" pitchFamily="2" charset="-79"/>
                <a:cs typeface="Aharoni" panose="02010803020104030203" pitchFamily="2" charset="-79"/>
              </a:rPr>
              <a:t>Fiquem atentos aos prazos!!!!!</a:t>
            </a:r>
          </a:p>
          <a:p>
            <a:pPr algn="ctr"/>
            <a:endParaRPr lang="pt-BR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098" name="Picture 2" descr="C:\Users\User-pc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888" y="0"/>
            <a:ext cx="11049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48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CRONOGRAMA DO GRÊMIO ESTUDANTIL 2022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1" y="1825625"/>
            <a:ext cx="11061878" cy="4794116"/>
          </a:xfrm>
          <a:solidFill>
            <a:schemeClr val="accent4"/>
          </a:solidFill>
        </p:spPr>
        <p:txBody>
          <a:bodyPr>
            <a:normAutofit fontScale="85000" lnSpcReduction="10000"/>
          </a:bodyPr>
          <a:lstStyle/>
          <a:p>
            <a:pPr algn="ctr" fontAlgn="t"/>
            <a:r>
              <a:rPr lang="pt-BR" sz="1900" b="1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Venha inscrever sua CHAPA!!!!!!</a:t>
            </a:r>
            <a:endParaRPr lang="pt-BR" sz="19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 fontAlgn="t"/>
            <a:r>
              <a:rPr lang="pt-BR" sz="1900" b="1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A Ficha de inscrição  deve ser </a:t>
            </a:r>
            <a:r>
              <a:rPr lang="pt-BR" sz="1900" b="1" i="1">
                <a:solidFill>
                  <a:schemeClr val="tx1"/>
                </a:solidFill>
                <a:latin typeface="Arial Rounded MT Bold" panose="020F0704030504030204" pitchFamily="34" charset="0"/>
              </a:rPr>
              <a:t>retirada e entregue para  </a:t>
            </a:r>
            <a:r>
              <a:rPr lang="pt-BR" sz="1900" b="1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professora Deise – </a:t>
            </a:r>
            <a:r>
              <a:rPr lang="pt-BR" sz="1900" b="1" i="1">
                <a:solidFill>
                  <a:schemeClr val="tx1"/>
                </a:solidFill>
                <a:latin typeface="Arial Rounded MT Bold" panose="020F0704030504030204" pitchFamily="34" charset="0"/>
              </a:rPr>
              <a:t>Orientadora Educacional.</a:t>
            </a:r>
            <a:endParaRPr lang="pt-BR" sz="1900" b="1" i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 fontAlgn="t"/>
            <a:r>
              <a:rPr lang="pt-BR" sz="1900" b="1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Período de inscrição: 07/03 a 10/03/2022</a:t>
            </a:r>
            <a:endParaRPr lang="pt-BR" sz="19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 fontAlgn="t"/>
            <a:r>
              <a:rPr lang="pt-BR" sz="1900" b="1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Resultado das CHAPAS DEFERIDAS: 11/03/2022</a:t>
            </a:r>
            <a:endParaRPr lang="pt-BR" sz="19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 fontAlgn="t"/>
            <a:r>
              <a:rPr lang="pt-BR" sz="1900" b="1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Período de Campanha: 14  a 18/03 /2022</a:t>
            </a:r>
            <a:endParaRPr lang="pt-BR" sz="19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 fontAlgn="t"/>
            <a:r>
              <a:rPr lang="pt-BR" sz="1900" b="1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Eleição: 21/03/2022</a:t>
            </a:r>
            <a:endParaRPr lang="pt-BR" sz="19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 fontAlgn="t"/>
            <a:r>
              <a:rPr lang="pt-BR" sz="1900" b="1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Resultado final: 22/03/2022</a:t>
            </a:r>
            <a:endParaRPr lang="pt-BR" sz="19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 fontAlgn="t"/>
            <a:r>
              <a:rPr lang="pt-BR" sz="1900" b="1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Mais informações, procure a O.A.E  - Prof. Deise. </a:t>
            </a:r>
            <a:endParaRPr lang="pt-BR" sz="19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pt-BR" dirty="0"/>
          </a:p>
        </p:txBody>
      </p:sp>
      <p:pic>
        <p:nvPicPr>
          <p:cNvPr id="6146" name="Picture 2" descr="C:\Users\User-pc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995" y="0"/>
            <a:ext cx="1302727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14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0" advTm="2000">
        <p:push dir="u"/>
      </p:transition>
    </mc:Choice>
    <mc:Fallback xmlns="">
      <p:transition spd="slow" advTm="2000">
        <p:push dir="u"/>
      </p:transition>
    </mc:Fallback>
  </mc:AlternateContent>
</p:sld>
</file>

<file path=ppt/theme/theme1.xml><?xml version="1.0" encoding="utf-8"?>
<a:theme xmlns:a="http://schemas.openxmlformats.org/drawingml/2006/main" name="DocBoas-vind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5909661_TF02923944" id="{78AED0CF-641D-43D9-A19C-8CABC55A79DB}" vid="{EBF99C22-0D24-4CD0-974E-23BD03D461D8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970C04F-E7AC-41AB-9C6D-1B1BB88BFF7F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4873beb7-5857-4685-be1f-d57550cc96cc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4873beb7-5857-4685-be1f-d57550cc96cc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Bem-vindo ao PowerPoint(2)</Template>
  <TotalTime>194</TotalTime>
  <Words>464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7" baseType="lpstr">
      <vt:lpstr>Aharoni</vt:lpstr>
      <vt:lpstr>Amasis MT Pro Black</vt:lpstr>
      <vt:lpstr>Arial</vt:lpstr>
      <vt:lpstr>Arial Rounded MT Bold</vt:lpstr>
      <vt:lpstr>Bauhaus 93</vt:lpstr>
      <vt:lpstr>Calibri</vt:lpstr>
      <vt:lpstr>Segoe UI</vt:lpstr>
      <vt:lpstr>Segoe UI Light</vt:lpstr>
      <vt:lpstr>Times New Roman</vt:lpstr>
      <vt:lpstr>DocBoas-vindas</vt:lpstr>
      <vt:lpstr>   GRÊMIO ESTUDANTIL 2022-2023</vt:lpstr>
      <vt:lpstr>O que é um grêmio escolar/estudantil? </vt:lpstr>
      <vt:lpstr>Qual a importância do grêmio? </vt:lpstr>
      <vt:lpstr>CARGOS DO GRÊMIO ESTUDANTIL</vt:lpstr>
      <vt:lpstr>ORGANIZAÇÃO DO GRÊMIO ESTUDANTIL</vt:lpstr>
      <vt:lpstr>PROPOSTA PARA O GRÊMIO ESTUDANTIL</vt:lpstr>
      <vt:lpstr>CRONOGRAMA DO GRÊMIO ESTUDANTIL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ORIENTAÇÕES DO GRÊMIO ESTUDANTIL</dc:title>
  <dc:creator>educa</dc:creator>
  <cp:lastModifiedBy>e098orientadoreducacional - Etec Philadelpho Gouvea Netto - Orientador Educacional</cp:lastModifiedBy>
  <cp:revision>30</cp:revision>
  <dcterms:created xsi:type="dcterms:W3CDTF">2020-02-26T01:05:04Z</dcterms:created>
  <dcterms:modified xsi:type="dcterms:W3CDTF">2022-02-25T12:38:50Z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