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257" r:id="rId3"/>
    <p:sldId id="276" r:id="rId4"/>
    <p:sldId id="258" r:id="rId5"/>
    <p:sldId id="300" r:id="rId6"/>
    <p:sldId id="301" r:id="rId7"/>
    <p:sldId id="302" r:id="rId8"/>
    <p:sldId id="259" r:id="rId9"/>
    <p:sldId id="260" r:id="rId10"/>
    <p:sldId id="304" r:id="rId11"/>
    <p:sldId id="307" r:id="rId12"/>
    <p:sldId id="303" r:id="rId13"/>
    <p:sldId id="309" r:id="rId14"/>
    <p:sldId id="305" r:id="rId15"/>
    <p:sldId id="308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ng Soon" panose="020B0604020202020204" charset="0"/>
      <p:regular r:id="rId22"/>
    </p:embeddedFont>
    <p:embeddedFont>
      <p:font typeface="Concert One" panose="020B0604020202020204" charset="0"/>
      <p:regular r:id="rId23"/>
    </p:embeddedFont>
    <p:embeddedFont>
      <p:font typeface="Roboto Mono Regular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707905-01BA-4F36-88EF-841A33DF29F0}">
  <a:tblStyle styleId="{BE707905-01BA-4F36-88EF-841A33DF29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796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557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094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035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68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853034354b_0_24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853034354b_0_24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1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789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164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IG_NUMBER_1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1664325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1664334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3817459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3817468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5970592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5970602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1664325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1664334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3817459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3817468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5970592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5970602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>
            <a:extLst>
              <a:ext uri="{FF2B5EF4-FFF2-40B4-BE49-F238E27FC236}">
                <a16:creationId xmlns:a16="http://schemas.microsoft.com/office/drawing/2014/main" id="{12186297-499E-4A70-9F2E-79892EA7E8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819959" y="1355838"/>
            <a:ext cx="5808882" cy="16775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dirty="0">
                <a:solidFill>
                  <a:schemeClr val="bg2">
                    <a:lumMod val="75000"/>
                  </a:schemeClr>
                </a:solidFill>
              </a:rPr>
              <a:t>Caderno de propostas</a:t>
            </a:r>
            <a:endParaRPr sz="8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Google Shape;212;p32">
            <a:extLst>
              <a:ext uri="{FF2B5EF4-FFF2-40B4-BE49-F238E27FC236}">
                <a16:creationId xmlns:a16="http://schemas.microsoft.com/office/drawing/2014/main" id="{D2E46D6B-1048-4876-8717-4CFCF364CCF8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16970" r="8892" b="21025"/>
          <a:stretch/>
        </p:blipFill>
        <p:spPr>
          <a:xfrm>
            <a:off x="6783371" y="3155546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12;p32">
            <a:extLst>
              <a:ext uri="{FF2B5EF4-FFF2-40B4-BE49-F238E27FC236}">
                <a16:creationId xmlns:a16="http://schemas.microsoft.com/office/drawing/2014/main" id="{B867229D-3288-4D33-ABED-B223C541896E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6970" r="8892" b="21025"/>
          <a:stretch/>
        </p:blipFill>
        <p:spPr>
          <a:xfrm>
            <a:off x="6783371" y="3729752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Uma imagem contendo Texto&#10;&#10;Descrição gerada automaticamente">
            <a:extLst>
              <a:ext uri="{FF2B5EF4-FFF2-40B4-BE49-F238E27FC236}">
                <a16:creationId xmlns:a16="http://schemas.microsoft.com/office/drawing/2014/main" id="{9301171D-34A5-41DA-83A9-3EE483626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759" y="3327990"/>
            <a:ext cx="1450546" cy="143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D089ED-3970-43A0-A4B8-A14F3B49033D}"/>
              </a:ext>
            </a:extLst>
          </p:cNvPr>
          <p:cNvSpPr txBox="1"/>
          <p:nvPr/>
        </p:nvSpPr>
        <p:spPr>
          <a:xfrm>
            <a:off x="5275720" y="2980984"/>
            <a:ext cx="1511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75000"/>
                  </a:schemeClr>
                </a:solidFill>
                <a:latin typeface="Coming Soon" panose="020B0604020202020204" charset="0"/>
              </a:rPr>
              <a:t>Chapa GZL </a:t>
            </a:r>
          </a:p>
          <a:p>
            <a:pPr algn="ctr"/>
            <a:endParaRPr lang="pt-BR" sz="2000" b="1" dirty="0">
              <a:solidFill>
                <a:schemeClr val="bg2">
                  <a:lumMod val="75000"/>
                </a:schemeClr>
              </a:solidFill>
              <a:latin typeface="Coming Soon" panose="020B060402020202020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8967728-1D9E-429F-A7F4-728AE21A1F4E}"/>
              </a:ext>
            </a:extLst>
          </p:cNvPr>
          <p:cNvSpPr txBox="1"/>
          <p:nvPr/>
        </p:nvSpPr>
        <p:spPr>
          <a:xfrm>
            <a:off x="3369153" y="3811066"/>
            <a:ext cx="3531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Coming Soon" panose="020B0604020202020204" charset="0"/>
              </a:rPr>
              <a:t>"</a:t>
            </a:r>
            <a:r>
              <a:rPr lang="pt-BR" sz="1200" b="1" dirty="0">
                <a:solidFill>
                  <a:schemeClr val="bg2">
                    <a:lumMod val="75000"/>
                  </a:schemeClr>
                </a:solidFill>
                <a:latin typeface="Coming Soon" panose="020B0604020202020204" charset="0"/>
              </a:rPr>
              <a:t>O mundo nos forma para formarmos o mundo”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cabelos longos&#10;&#10;Descrição gerada automaticamente">
            <a:extLst>
              <a:ext uri="{FF2B5EF4-FFF2-40B4-BE49-F238E27FC236}">
                <a16:creationId xmlns:a16="http://schemas.microsoft.com/office/drawing/2014/main" id="{7995B071-7632-4582-B29A-BB4FD2E0D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76" b="23514"/>
          <a:stretch/>
        </p:blipFill>
        <p:spPr>
          <a:xfrm>
            <a:off x="5629412" y="648584"/>
            <a:ext cx="2405474" cy="2626243"/>
          </a:xfrm>
          <a:prstGeom prst="rect">
            <a:avLst/>
          </a:prstGeom>
        </p:spPr>
      </p:pic>
      <p:pic>
        <p:nvPicPr>
          <p:cNvPr id="5" name="Imagem 4" descr="Menina em cima de uma cortina&#10;&#10;Descrição gerada automaticamente com confiança baixa">
            <a:extLst>
              <a:ext uri="{FF2B5EF4-FFF2-40B4-BE49-F238E27FC236}">
                <a16:creationId xmlns:a16="http://schemas.microsoft.com/office/drawing/2014/main" id="{47C0E708-D449-47AE-BD39-C49EDFA722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92" b="31576"/>
          <a:stretch/>
        </p:blipFill>
        <p:spPr>
          <a:xfrm>
            <a:off x="1109114" y="648585"/>
            <a:ext cx="2749276" cy="26262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0CAADA-EDE7-4253-B088-D15F82A920B8}"/>
              </a:ext>
            </a:extLst>
          </p:cNvPr>
          <p:cNvSpPr txBox="1"/>
          <p:nvPr/>
        </p:nvSpPr>
        <p:spPr>
          <a:xfrm>
            <a:off x="988101" y="3701580"/>
            <a:ext cx="2988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oncert One" panose="020B0604020202020204" charset="0"/>
              </a:rPr>
              <a:t>Vivian – Secretaria Geral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9C1A18B-CC68-4366-804B-7A67DBC9BA73}"/>
              </a:ext>
            </a:extLst>
          </p:cNvPr>
          <p:cNvSpPr txBox="1"/>
          <p:nvPr/>
        </p:nvSpPr>
        <p:spPr>
          <a:xfrm>
            <a:off x="5076514" y="3701580"/>
            <a:ext cx="3581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>
                <a:latin typeface="Concert One" panose="020B0604020202020204" charset="0"/>
              </a:rPr>
              <a:t>Grazielle</a:t>
            </a:r>
            <a:r>
              <a:rPr lang="pt-BR" sz="2000" dirty="0">
                <a:latin typeface="Concert One" panose="020B0604020202020204" charset="0"/>
              </a:rPr>
              <a:t> – Secretaria Adjunta</a:t>
            </a:r>
          </a:p>
        </p:txBody>
      </p:sp>
    </p:spTree>
    <p:extLst>
      <p:ext uri="{BB962C8B-B14F-4D97-AF65-F5344CB8AC3E}">
        <p14:creationId xmlns:p14="http://schemas.microsoft.com/office/powerpoint/2010/main" val="387255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enino sorrindo posando para foto&#10;&#10;Descrição gerada automaticamente">
            <a:extLst>
              <a:ext uri="{FF2B5EF4-FFF2-40B4-BE49-F238E27FC236}">
                <a16:creationId xmlns:a16="http://schemas.microsoft.com/office/drawing/2014/main" id="{DE50A57D-D581-4E87-A735-86FE65B4A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507" y="651246"/>
            <a:ext cx="2896038" cy="2896038"/>
          </a:xfrm>
          <a:prstGeom prst="rect">
            <a:avLst/>
          </a:prstGeom>
        </p:spPr>
      </p:pic>
      <p:pic>
        <p:nvPicPr>
          <p:cNvPr id="4" name="Imagem 3" descr="Uma imagem contendo pessoa, no interior, mulher, homem&#10;&#10;Descrição gerada automaticamente">
            <a:extLst>
              <a:ext uri="{FF2B5EF4-FFF2-40B4-BE49-F238E27FC236}">
                <a16:creationId xmlns:a16="http://schemas.microsoft.com/office/drawing/2014/main" id="{2409455A-2D92-4DC6-AA40-D34D12046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10" y="651246"/>
            <a:ext cx="2852181" cy="285218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44E512-DF0E-4F1C-B4EF-860E1F8784E3}"/>
              </a:ext>
            </a:extLst>
          </p:cNvPr>
          <p:cNvSpPr txBox="1"/>
          <p:nvPr/>
        </p:nvSpPr>
        <p:spPr>
          <a:xfrm>
            <a:off x="1303804" y="3689494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latin typeface="Concert One" panose="020B0604020202020204" charset="0"/>
              </a:rPr>
              <a:t>Ana Julia - Tesoureira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10F1ED-680A-4F48-8C66-E19893B717AE}"/>
              </a:ext>
            </a:extLst>
          </p:cNvPr>
          <p:cNvSpPr txBox="1"/>
          <p:nvPr/>
        </p:nvSpPr>
        <p:spPr>
          <a:xfrm>
            <a:off x="5461378" y="3689494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err="1">
                <a:latin typeface="Concert One" panose="020B0604020202020204" charset="0"/>
              </a:rPr>
              <a:t>Aleff</a:t>
            </a:r>
            <a:r>
              <a:rPr lang="pt-BR" sz="1800" dirty="0">
                <a:latin typeface="Concert One" panose="020B0604020202020204" charset="0"/>
              </a:rPr>
              <a:t>– Tesoureiro Adjunto</a:t>
            </a:r>
          </a:p>
        </p:txBody>
      </p:sp>
    </p:spTree>
    <p:extLst>
      <p:ext uri="{BB962C8B-B14F-4D97-AF65-F5344CB8AC3E}">
        <p14:creationId xmlns:p14="http://schemas.microsoft.com/office/powerpoint/2010/main" val="15653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omem em frente a espelho com celular na mão&#10;&#10;Descrição gerada automaticamente">
            <a:extLst>
              <a:ext uri="{FF2B5EF4-FFF2-40B4-BE49-F238E27FC236}">
                <a16:creationId xmlns:a16="http://schemas.microsoft.com/office/drawing/2014/main" id="{0A40C04A-62DB-4B9B-9833-4BD696AC6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39" t="13585" r="939" b="10693"/>
          <a:stretch/>
        </p:blipFill>
        <p:spPr>
          <a:xfrm>
            <a:off x="5478264" y="526311"/>
            <a:ext cx="2542444" cy="2785731"/>
          </a:xfrm>
          <a:prstGeom prst="rect">
            <a:avLst/>
          </a:prstGeom>
        </p:spPr>
      </p:pic>
      <p:pic>
        <p:nvPicPr>
          <p:cNvPr id="4" name="Imagem 3" descr="Uma imagem contendo pessoa, segurando, homem, em pé&#10;&#10;Descrição gerada automaticamente">
            <a:extLst>
              <a:ext uri="{FF2B5EF4-FFF2-40B4-BE49-F238E27FC236}">
                <a16:creationId xmlns:a16="http://schemas.microsoft.com/office/drawing/2014/main" id="{F7A2625E-E4D3-4F7E-937F-DA3E5ABD81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64"/>
          <a:stretch/>
        </p:blipFill>
        <p:spPr>
          <a:xfrm>
            <a:off x="1297334" y="619989"/>
            <a:ext cx="2285838" cy="278371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42B7C1A-FCB1-45DA-8395-265433913184}"/>
              </a:ext>
            </a:extLst>
          </p:cNvPr>
          <p:cNvSpPr txBox="1"/>
          <p:nvPr/>
        </p:nvSpPr>
        <p:spPr>
          <a:xfrm>
            <a:off x="5223118" y="3593803"/>
            <a:ext cx="312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oncert One" panose="020B0604020202020204" charset="0"/>
              </a:rPr>
              <a:t>Claudio – Diretor Social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A4F0081-107B-46FF-AA41-735CF2C1E71E}"/>
              </a:ext>
            </a:extLst>
          </p:cNvPr>
          <p:cNvSpPr txBox="1"/>
          <p:nvPr/>
        </p:nvSpPr>
        <p:spPr>
          <a:xfrm>
            <a:off x="600814" y="3519377"/>
            <a:ext cx="4038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oncert One" panose="020B0604020202020204" charset="0"/>
              </a:rPr>
              <a:t>Juliana – Diretora de relações acadêmicas</a:t>
            </a:r>
          </a:p>
        </p:txBody>
      </p:sp>
    </p:spTree>
    <p:extLst>
      <p:ext uri="{BB962C8B-B14F-4D97-AF65-F5344CB8AC3E}">
        <p14:creationId xmlns:p14="http://schemas.microsoft.com/office/powerpoint/2010/main" val="3362697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ulher com cabelos longos&#10;&#10;Descrição gerada automaticamente">
            <a:extLst>
              <a:ext uri="{FF2B5EF4-FFF2-40B4-BE49-F238E27FC236}">
                <a16:creationId xmlns:a16="http://schemas.microsoft.com/office/drawing/2014/main" id="{75E7D66C-A841-4B70-8BED-EE0BD7AE2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0" b="5243"/>
          <a:stretch/>
        </p:blipFill>
        <p:spPr>
          <a:xfrm>
            <a:off x="5422605" y="618026"/>
            <a:ext cx="2518398" cy="2911983"/>
          </a:xfrm>
          <a:prstGeom prst="rect">
            <a:avLst/>
          </a:prstGeom>
        </p:spPr>
      </p:pic>
      <p:pic>
        <p:nvPicPr>
          <p:cNvPr id="7" name="Imagem 6" descr="Mulher com blusa preta&#10;&#10;Descrição gerada automaticamente">
            <a:extLst>
              <a:ext uri="{FF2B5EF4-FFF2-40B4-BE49-F238E27FC236}">
                <a16:creationId xmlns:a16="http://schemas.microsoft.com/office/drawing/2014/main" id="{B08B5C7D-6AFE-4A74-B7B4-ED35ACCDEC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248" t="8993" r="2248" b="-1349"/>
          <a:stretch/>
        </p:blipFill>
        <p:spPr>
          <a:xfrm>
            <a:off x="1356648" y="618025"/>
            <a:ext cx="2364748" cy="29119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42AEEEC-FABF-4E2C-800A-10EEF7CA22EB}"/>
              </a:ext>
            </a:extLst>
          </p:cNvPr>
          <p:cNvSpPr txBox="1"/>
          <p:nvPr/>
        </p:nvSpPr>
        <p:spPr>
          <a:xfrm>
            <a:off x="683567" y="3668225"/>
            <a:ext cx="3422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oncert One" panose="020B0604020202020204" charset="0"/>
              </a:rPr>
              <a:t>Rebeca Rocha – diretora de cultura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3A8C086-57D6-44DD-BC91-3CB600717203}"/>
              </a:ext>
            </a:extLst>
          </p:cNvPr>
          <p:cNvSpPr txBox="1"/>
          <p:nvPr/>
        </p:nvSpPr>
        <p:spPr>
          <a:xfrm>
            <a:off x="4826349" y="3620665"/>
            <a:ext cx="3913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oncert One" panose="020B0604020202020204" charset="0"/>
              </a:rPr>
              <a:t>Rebecca </a:t>
            </a:r>
            <a:r>
              <a:rPr lang="pt-BR" sz="1600" dirty="0" err="1">
                <a:latin typeface="Concert One" panose="020B0604020202020204" charset="0"/>
              </a:rPr>
              <a:t>Ochinke</a:t>
            </a:r>
            <a:r>
              <a:rPr lang="pt-BR" sz="1600" dirty="0">
                <a:latin typeface="Concert One" panose="020B0604020202020204" charset="0"/>
              </a:rPr>
              <a:t> – diretora de imprensa</a:t>
            </a:r>
          </a:p>
        </p:txBody>
      </p:sp>
    </p:spTree>
    <p:extLst>
      <p:ext uri="{BB962C8B-B14F-4D97-AF65-F5344CB8AC3E}">
        <p14:creationId xmlns:p14="http://schemas.microsoft.com/office/powerpoint/2010/main" val="3283817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omem com escova de dentes na boca&#10;&#10;Descrição gerada automaticamente com confiança média">
            <a:extLst>
              <a:ext uri="{FF2B5EF4-FFF2-40B4-BE49-F238E27FC236}">
                <a16:creationId xmlns:a16="http://schemas.microsoft.com/office/drawing/2014/main" id="{FE7055D3-232E-41FC-98C5-80A0A9FD6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89" y="606056"/>
            <a:ext cx="3109913" cy="310991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0B6670B-2F42-468E-9FEF-9702E244310D}"/>
              </a:ext>
            </a:extLst>
          </p:cNvPr>
          <p:cNvSpPr txBox="1"/>
          <p:nvPr/>
        </p:nvSpPr>
        <p:spPr>
          <a:xfrm>
            <a:off x="805470" y="3876001"/>
            <a:ext cx="344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ncert One" panose="020B0604020202020204" charset="0"/>
              </a:rPr>
              <a:t>João Victor – Diretor de gênero, diversidade, raça e inclusão</a:t>
            </a:r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357B9E8A-3D01-4EE3-8984-7D647672A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583" y="797867"/>
            <a:ext cx="3457316" cy="33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73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EA97C6-0973-4655-A7B8-83BE16C52BD7}"/>
              </a:ext>
            </a:extLst>
          </p:cNvPr>
          <p:cNvSpPr txBox="1"/>
          <p:nvPr/>
        </p:nvSpPr>
        <p:spPr>
          <a:xfrm>
            <a:off x="925032" y="1025173"/>
            <a:ext cx="729393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500" dirty="0">
                <a:solidFill>
                  <a:schemeClr val="bg2">
                    <a:lumMod val="75000"/>
                  </a:schemeClr>
                </a:solidFill>
                <a:latin typeface="Concert One" panose="020B0604020202020204" charset="0"/>
              </a:rPr>
              <a:t>Fim</a:t>
            </a:r>
          </a:p>
          <a:p>
            <a:pPr algn="ctr"/>
            <a:r>
              <a:rPr lang="pt-BR" sz="4000" dirty="0">
                <a:solidFill>
                  <a:schemeClr val="bg2">
                    <a:lumMod val="75000"/>
                  </a:schemeClr>
                </a:solidFill>
                <a:latin typeface="Concert One" panose="020B0604020202020204" charset="0"/>
              </a:rPr>
              <a:t>Essa é a nossa chapa,</a:t>
            </a:r>
          </a:p>
          <a:p>
            <a:pPr algn="ctr"/>
            <a:r>
              <a:rPr lang="pt-BR" sz="4000" dirty="0">
                <a:solidFill>
                  <a:schemeClr val="bg2">
                    <a:lumMod val="75000"/>
                  </a:schemeClr>
                </a:solidFill>
                <a:latin typeface="Concert One" panose="020B0604020202020204" charset="0"/>
              </a:rPr>
              <a:t> essa é a GZL.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76B4BF-BD49-44FA-B2EA-6D41946021E1}"/>
              </a:ext>
            </a:extLst>
          </p:cNvPr>
          <p:cNvSpPr txBox="1"/>
          <p:nvPr/>
        </p:nvSpPr>
        <p:spPr>
          <a:xfrm>
            <a:off x="2785730" y="4774168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latin typeface="Concert One" panose="020B0604020202020204" charset="0"/>
              </a:rPr>
              <a:t>Nos siga no </a:t>
            </a:r>
            <a:r>
              <a:rPr lang="pt-BR" sz="1800" dirty="0" err="1">
                <a:latin typeface="Concert One" panose="020B0604020202020204" charset="0"/>
              </a:rPr>
              <a:t>instagram</a:t>
            </a:r>
            <a:r>
              <a:rPr lang="pt-BR" sz="1800" dirty="0">
                <a:latin typeface="Concert One" panose="020B0604020202020204" charset="0"/>
              </a:rPr>
              <a:t> </a:t>
            </a: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Concert One" panose="020B0604020202020204" charset="0"/>
              </a:rPr>
              <a:t>@gzl_chapa </a:t>
            </a:r>
          </a:p>
        </p:txBody>
      </p:sp>
    </p:spTree>
    <p:extLst>
      <p:ext uri="{BB962C8B-B14F-4D97-AF65-F5344CB8AC3E}">
        <p14:creationId xmlns:p14="http://schemas.microsoft.com/office/powerpoint/2010/main" val="73250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2202328" y="762515"/>
            <a:ext cx="535519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O QUE É A GERAÇÃO Z LIVRE?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398275" y="1369926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r>
              <a:rPr lang="pt-BR" sz="1600" dirty="0">
                <a:solidFill>
                  <a:schemeClr val="bg2">
                    <a:lumMod val="75000"/>
                  </a:schemeClr>
                </a:solidFill>
              </a:rPr>
              <a:t>Somos formados por um grupo de pessoas que querem fazer a diferença no seu local de ensino e aprendizado, com ideias que podem trazer benefícios para ambos os lados da escola! Buscamos trazer oportunidades maiores e novas à todos!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endParaRPr lang="pt-BR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r>
              <a:rPr lang="pt-BR" sz="1600" dirty="0">
                <a:solidFill>
                  <a:schemeClr val="bg2">
                    <a:lumMod val="75000"/>
                  </a:schemeClr>
                </a:solidFill>
              </a:rPr>
              <a:t>Nós da chapa GZL queremos lutar pelos direitos dos alunos e dar a voz à aqueles que não são ouvidos. Além de reforçar laços entre a diretoria escolar e os estudantes. Queremos e vamos fazer a diferença</a:t>
            </a:r>
            <a:endParaRPr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>
            <a:extLst>
              <a:ext uri="{FF2B5EF4-FFF2-40B4-BE49-F238E27FC236}">
                <a16:creationId xmlns:a16="http://schemas.microsoft.com/office/drawing/2014/main" id="{2846368B-E989-4213-8F91-E31FBFE11604}"/>
              </a:ext>
            </a:extLst>
          </p:cNvPr>
          <p:cNvSpPr txBox="1"/>
          <p:nvPr/>
        </p:nvSpPr>
        <p:spPr>
          <a:xfrm>
            <a:off x="1483561" y="645618"/>
            <a:ext cx="68611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solidFill>
                  <a:schemeClr val="bg2">
                    <a:lumMod val="75000"/>
                  </a:schemeClr>
                </a:solidFill>
                <a:latin typeface="Concert One" panose="020B0604020202020204" charset="0"/>
              </a:rPr>
              <a:t>Agora sim,</a:t>
            </a:r>
          </a:p>
          <a:p>
            <a:pPr algn="ctr"/>
            <a:r>
              <a:rPr lang="pt-BR" sz="5400" dirty="0">
                <a:solidFill>
                  <a:schemeClr val="bg2">
                    <a:lumMod val="75000"/>
                  </a:schemeClr>
                </a:solidFill>
                <a:latin typeface="Concert One" panose="020B0604020202020204" charset="0"/>
              </a:rPr>
              <a:t>as nossas propostas...</a:t>
            </a:r>
          </a:p>
        </p:txBody>
      </p:sp>
      <p:pic>
        <p:nvPicPr>
          <p:cNvPr id="31" name="Imagem 30" descr="Uma imagem contendo Texto&#10;&#10;Descrição gerada automaticamente">
            <a:extLst>
              <a:ext uri="{FF2B5EF4-FFF2-40B4-BE49-F238E27FC236}">
                <a16:creationId xmlns:a16="http://schemas.microsoft.com/office/drawing/2014/main" id="{A338AF06-D692-4F8D-87BA-EAFA263FD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035" y="2399944"/>
            <a:ext cx="2028226" cy="1977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36">
            <a:extLst>
              <a:ext uri="{FF2B5EF4-FFF2-40B4-BE49-F238E27FC236}">
                <a16:creationId xmlns:a16="http://schemas.microsoft.com/office/drawing/2014/main" id="{5CF67E8D-5B7A-42B8-862C-624D0A1BA856}"/>
              </a:ext>
            </a:extLst>
          </p:cNvPr>
          <p:cNvSpPr txBox="1"/>
          <p:nvPr/>
        </p:nvSpPr>
        <p:spPr>
          <a:xfrm>
            <a:off x="467833" y="1400824"/>
            <a:ext cx="380645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dirty="0">
                <a:effectLst/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pt-BR" sz="1200" dirty="0">
                <a:effectLst/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 ajuda dos alunos é sempre bem-vinda quando o assunto é limpeza, vamos ajudar nosso ambiente a ser mais limpo. Os alunos terão que tomar conta de sua própria sala, organizando as carteiras e varrendo para facilitar o trabalho da nossa ajudante de serviços gerais, por termos poucas disponíveis na escola.</a:t>
            </a:r>
          </a:p>
          <a:p>
            <a:endParaRPr lang="pt-BR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144FE08A-4901-4C13-8836-7B88F4FC3E94}"/>
              </a:ext>
            </a:extLst>
          </p:cNvPr>
          <p:cNvSpPr txBox="1"/>
          <p:nvPr/>
        </p:nvSpPr>
        <p:spPr>
          <a:xfrm>
            <a:off x="1020726" y="645375"/>
            <a:ext cx="2934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effectLst/>
                <a:latin typeface="Concert On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Ajuda dos alunos na limpeza das salas.</a:t>
            </a:r>
            <a:endParaRPr lang="pt-BR" sz="2000" b="1" dirty="0">
              <a:latin typeface="Concert On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10E0571A-04BA-4A47-9FC6-5649F81D5931}"/>
              </a:ext>
            </a:extLst>
          </p:cNvPr>
          <p:cNvSpPr txBox="1"/>
          <p:nvPr/>
        </p:nvSpPr>
        <p:spPr>
          <a:xfrm>
            <a:off x="6198780" y="645375"/>
            <a:ext cx="167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latin typeface="Concert On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Ecosia</a:t>
            </a:r>
            <a:endParaRPr lang="pt-BR" sz="3600" b="1" dirty="0">
              <a:latin typeface="Concert On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0119E6B7-9D90-4F7F-B0CC-946E170757BA}"/>
              </a:ext>
            </a:extLst>
          </p:cNvPr>
          <p:cNvSpPr txBox="1"/>
          <p:nvPr/>
        </p:nvSpPr>
        <p:spPr>
          <a:xfrm>
            <a:off x="4720859" y="1400824"/>
            <a:ext cx="3806455" cy="329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6695" algn="just">
              <a:lnSpc>
                <a:spcPct val="150000"/>
              </a:lnSpc>
            </a:pPr>
            <a:r>
              <a:rPr lang="pt-BR" dirty="0">
                <a:effectLst/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pt-BR" sz="1200" dirty="0">
                <a:effectLst/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BR" sz="1200" dirty="0" err="1">
                <a:effectLst/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Ecosia</a:t>
            </a:r>
            <a:r>
              <a:rPr lang="pt-BR" sz="1200" dirty="0">
                <a:effectLst/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é uma plataforma de busca da Web online, que doa pelo menos 80% de sua receita excedente a organizações sem fins lucrativos que se concentram em reflorestamento e conservacionismo. Deste modo podemos ajudar a natureza somente realizando pesquisa e estudando.</a:t>
            </a:r>
          </a:p>
          <a:p>
            <a:pPr marL="226695" algn="just">
              <a:lnSpc>
                <a:spcPct val="150000"/>
              </a:lnSpc>
              <a:spcAft>
                <a:spcPts val="800"/>
              </a:spcAft>
            </a:pPr>
            <a:r>
              <a:rPr lang="pt-BR" sz="1200" dirty="0">
                <a:effectLst/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Nosso intuito seria deixar de lado o Google Chrome, e partirmos para o uso deste nos laboratórios da nossa escola.</a:t>
            </a:r>
          </a:p>
          <a:p>
            <a:pPr lvl="0" algn="just"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36">
            <a:extLst>
              <a:ext uri="{FF2B5EF4-FFF2-40B4-BE49-F238E27FC236}">
                <a16:creationId xmlns:a16="http://schemas.microsoft.com/office/drawing/2014/main" id="{5CF67E8D-5B7A-42B8-862C-624D0A1BA856}"/>
              </a:ext>
            </a:extLst>
          </p:cNvPr>
          <p:cNvSpPr txBox="1"/>
          <p:nvPr/>
        </p:nvSpPr>
        <p:spPr>
          <a:xfrm>
            <a:off x="446568" y="1400824"/>
            <a:ext cx="3806455" cy="20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effectLst/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pt-BR" sz="1200" dirty="0"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effectLst/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Seria um dia onde escolheríamos temas importantes para falar sobre, e o dividiríamos em teses diferentes, cada uma das salas defenderia o que lhe foi proposto, numa tentativa de convencer quem está escutando a concordar com a ideia que estão passando.</a:t>
            </a:r>
          </a:p>
          <a:p>
            <a:pPr lvl="0"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144FE08A-4901-4C13-8836-7B88F4FC3E94}"/>
              </a:ext>
            </a:extLst>
          </p:cNvPr>
          <p:cNvSpPr txBox="1"/>
          <p:nvPr/>
        </p:nvSpPr>
        <p:spPr>
          <a:xfrm>
            <a:off x="882502" y="741202"/>
            <a:ext cx="31578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effectLst/>
                <a:latin typeface="Concert On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Debates entre turmas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10E0571A-04BA-4A47-9FC6-5649F81D5931}"/>
              </a:ext>
            </a:extLst>
          </p:cNvPr>
          <p:cNvSpPr txBox="1"/>
          <p:nvPr/>
        </p:nvSpPr>
        <p:spPr>
          <a:xfrm>
            <a:off x="5103633" y="503347"/>
            <a:ext cx="3157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oncert On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Concurso de soletração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0119E6B7-9D90-4F7F-B0CC-946E170757BA}"/>
              </a:ext>
            </a:extLst>
          </p:cNvPr>
          <p:cNvSpPr txBox="1"/>
          <p:nvPr/>
        </p:nvSpPr>
        <p:spPr>
          <a:xfrm>
            <a:off x="4774021" y="1631657"/>
            <a:ext cx="3806455" cy="306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6695" algn="just">
              <a:lnSpc>
                <a:spcPct val="150000"/>
              </a:lnSpc>
            </a:pPr>
            <a:r>
              <a:rPr lang="pt-BR" sz="1200" dirty="0">
                <a:effectLst/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  Abriríamos um campeonato de soletração para as salas e os alunos participarem em prol do aprendizado, espírito competitivo, e de equipe, onde as palavras utilizadas viriam de acordo com temas escolares abordados em aula.</a:t>
            </a:r>
          </a:p>
          <a:p>
            <a:pPr marL="226695" algn="just">
              <a:lnSpc>
                <a:spcPct val="150000"/>
              </a:lnSpc>
            </a:pPr>
            <a:r>
              <a:rPr lang="pt-BR" sz="1200" dirty="0">
                <a:effectLst/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Seria dividido em fases, a cada uma que passassem, o nível de dificuldade aumentaria. </a:t>
            </a:r>
          </a:p>
          <a:p>
            <a:pPr marL="226695" algn="just">
              <a:lnSpc>
                <a:spcPct val="150000"/>
              </a:lnSpc>
              <a:spcAft>
                <a:spcPts val="800"/>
              </a:spcAft>
            </a:pPr>
            <a:r>
              <a:rPr lang="pt-BR" sz="1200" dirty="0">
                <a:effectLst/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Ao fim, teríamos uma sala vencedora, e dentro dela um aluno vencedor.</a:t>
            </a:r>
          </a:p>
          <a:p>
            <a:pPr marL="226695" algn="just"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386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36">
            <a:extLst>
              <a:ext uri="{FF2B5EF4-FFF2-40B4-BE49-F238E27FC236}">
                <a16:creationId xmlns:a16="http://schemas.microsoft.com/office/drawing/2014/main" id="{5CF67E8D-5B7A-42B8-862C-624D0A1BA856}"/>
              </a:ext>
            </a:extLst>
          </p:cNvPr>
          <p:cNvSpPr txBox="1"/>
          <p:nvPr/>
        </p:nvSpPr>
        <p:spPr>
          <a:xfrm>
            <a:off x="457200" y="1552977"/>
            <a:ext cx="3806455" cy="203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effectLst/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  Determinaríamos um dia para homenagear as épocas passadas, assim juntaríamos as salas para representarem os anos 80, 70, 60 ou mais, mostrando a cultura delas, modo de vestir, e coisas características, enfatizando como o Brasil era nesses anos.</a:t>
            </a:r>
          </a:p>
          <a:p>
            <a:pPr lvl="0"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144FE08A-4901-4C13-8836-7B88F4FC3E94}"/>
              </a:ext>
            </a:extLst>
          </p:cNvPr>
          <p:cNvSpPr txBox="1"/>
          <p:nvPr/>
        </p:nvSpPr>
        <p:spPr>
          <a:xfrm>
            <a:off x="1063256" y="706931"/>
            <a:ext cx="293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oncert One" panose="020B0604020202020204" charset="0"/>
              </a:rPr>
              <a:t>Eventos Retrô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0119E6B7-9D90-4F7F-B0CC-946E170757BA}"/>
              </a:ext>
            </a:extLst>
          </p:cNvPr>
          <p:cNvSpPr txBox="1"/>
          <p:nvPr/>
        </p:nvSpPr>
        <p:spPr>
          <a:xfrm>
            <a:off x="4720859" y="1528418"/>
            <a:ext cx="3806455" cy="259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6695" algn="just">
              <a:lnSpc>
                <a:spcPct val="150000"/>
              </a:lnSpc>
            </a:pPr>
            <a:r>
              <a:rPr lang="pt-BR" sz="1200" dirty="0">
                <a:effectLst/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  Produziríamos um site para darmos o direito aos professores irem deixando notas de acordo com o comportamento de seus alunos em relação aos estudos, e aulas. A partir disso, criaríamos um ranking entre as salas, onde as que tivessem melhor pontuação ao fim de cada bimestre, levaria um prêmio definido pelo grêmio.</a:t>
            </a:r>
          </a:p>
          <a:p>
            <a:pPr marL="226695"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A70111-62D1-418F-8FC6-CF650EECE8B1}"/>
              </a:ext>
            </a:extLst>
          </p:cNvPr>
          <p:cNvSpPr txBox="1"/>
          <p:nvPr/>
        </p:nvSpPr>
        <p:spPr>
          <a:xfrm>
            <a:off x="5489944" y="701465"/>
            <a:ext cx="293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oncert One" panose="020B0604020202020204" charset="0"/>
              </a:rPr>
              <a:t>Corrida MCM</a:t>
            </a:r>
          </a:p>
        </p:txBody>
      </p:sp>
    </p:spTree>
    <p:extLst>
      <p:ext uri="{BB962C8B-B14F-4D97-AF65-F5344CB8AC3E}">
        <p14:creationId xmlns:p14="http://schemas.microsoft.com/office/powerpoint/2010/main" val="301745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36">
            <a:extLst>
              <a:ext uri="{FF2B5EF4-FFF2-40B4-BE49-F238E27FC236}">
                <a16:creationId xmlns:a16="http://schemas.microsoft.com/office/drawing/2014/main" id="{5CF67E8D-5B7A-42B8-862C-624D0A1BA856}"/>
              </a:ext>
            </a:extLst>
          </p:cNvPr>
          <p:cNvSpPr txBox="1"/>
          <p:nvPr/>
        </p:nvSpPr>
        <p:spPr>
          <a:xfrm>
            <a:off x="457200" y="1552977"/>
            <a:ext cx="3806455" cy="203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effectLst/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Sabemos que moramos num país perigoso, onde várias pessoas acabam sendo vítimas de violência, pensando nisso, gostaríamos de organizar um projeto com aulas sobre defesa básica pessoal, aprendendo a como se defender, e saber lidar em situações precárias. </a:t>
            </a:r>
          </a:p>
          <a:p>
            <a:pPr lvl="0"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144FE08A-4901-4C13-8836-7B88F4FC3E94}"/>
              </a:ext>
            </a:extLst>
          </p:cNvPr>
          <p:cNvSpPr txBox="1"/>
          <p:nvPr/>
        </p:nvSpPr>
        <p:spPr>
          <a:xfrm>
            <a:off x="719470" y="824575"/>
            <a:ext cx="335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effectLst/>
                <a:latin typeface="Concert On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Aulas de defesa pessoal</a:t>
            </a:r>
            <a:endParaRPr lang="pt-BR" sz="2400" dirty="0">
              <a:effectLst/>
              <a:latin typeface="Concert On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0119E6B7-9D90-4F7F-B0CC-946E170757BA}"/>
              </a:ext>
            </a:extLst>
          </p:cNvPr>
          <p:cNvSpPr txBox="1"/>
          <p:nvPr/>
        </p:nvSpPr>
        <p:spPr>
          <a:xfrm>
            <a:off x="4720859" y="1528418"/>
            <a:ext cx="3806455" cy="203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6695" algn="just">
              <a:lnSpc>
                <a:spcPct val="150000"/>
              </a:lnSpc>
            </a:pPr>
            <a:r>
              <a:rPr lang="pt-BR" sz="1200" dirty="0">
                <a:effectLst/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Entendemos a importância da reciclagem para o meio ambiente, mas não é o suficiente termos os meios para fazê-lo se não temos o costume, tendo isso em vista criamos um projeto para regulamentação e conscientização dos alunos para a reciclagem.</a:t>
            </a:r>
          </a:p>
          <a:p>
            <a:pPr marL="226695"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A70111-62D1-418F-8FC6-CF650EECE8B1}"/>
              </a:ext>
            </a:extLst>
          </p:cNvPr>
          <p:cNvSpPr txBox="1"/>
          <p:nvPr/>
        </p:nvSpPr>
        <p:spPr>
          <a:xfrm>
            <a:off x="5156793" y="701465"/>
            <a:ext cx="2934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/>
                <a:latin typeface="Concert On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Conscientizando os Três </a:t>
            </a:r>
            <a:r>
              <a:rPr lang="pt-BR" sz="2400" b="1" dirty="0" err="1">
                <a:effectLst/>
                <a:latin typeface="Concert On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R’s</a:t>
            </a:r>
            <a:endParaRPr lang="pt-BR" sz="2400" dirty="0">
              <a:effectLst/>
              <a:latin typeface="Concert On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3200" b="1" dirty="0">
              <a:latin typeface="Concert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7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CF6E073-5430-4718-912A-A011493C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523" y="1737957"/>
            <a:ext cx="4822953" cy="2244384"/>
          </a:xfrm>
        </p:spPr>
        <p:txBody>
          <a:bodyPr/>
          <a:lstStyle/>
          <a:p>
            <a:pPr algn="just"/>
            <a:r>
              <a:rPr lang="pt-BR" sz="1600" dirty="0">
                <a:solidFill>
                  <a:schemeClr val="bg2">
                    <a:lumMod val="75000"/>
                  </a:schemeClr>
                </a:solidFill>
                <a:effectLst/>
                <a:latin typeface="Coming Soon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O podcast seria uma boa forma de interagir e nos aproximar dos alunos, teríamos pautas interessantes para serem discutidas, como racismo, desigualdade social, padrões impostos pela sociedade etc. Além disso, também teríamos convidados que nos acompanhariam nessas conversas. O intuito é ser algo interessante, mas que não perca a essência de ser como uma conversa, onde o convidado se sentirá confortável para bater um papo sobre o assunto abordado. 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D7FF678-2014-42A6-8A06-BEA2EB4FAAC5}"/>
              </a:ext>
            </a:extLst>
          </p:cNvPr>
          <p:cNvSpPr txBox="1"/>
          <p:nvPr/>
        </p:nvSpPr>
        <p:spPr>
          <a:xfrm>
            <a:off x="3691790" y="1091626"/>
            <a:ext cx="176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err="1">
                <a:latin typeface="Concert One" panose="020B0604020202020204" charset="0"/>
              </a:rPr>
              <a:t>PodCast</a:t>
            </a:r>
            <a:endParaRPr lang="pt-BR" sz="3600" dirty="0">
              <a:latin typeface="Concert One" panose="020B06040202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AF0F4A3-E09F-4744-8378-E5E3845A8C4C}"/>
              </a:ext>
            </a:extLst>
          </p:cNvPr>
          <p:cNvSpPr txBox="1"/>
          <p:nvPr/>
        </p:nvSpPr>
        <p:spPr>
          <a:xfrm>
            <a:off x="1680824" y="446567"/>
            <a:ext cx="5782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atin typeface="Concert One" panose="020B0604020202020204" charset="0"/>
              </a:rPr>
              <a:t>Integrantes de nossa chapa</a:t>
            </a:r>
          </a:p>
        </p:txBody>
      </p:sp>
      <p:pic>
        <p:nvPicPr>
          <p:cNvPr id="11" name="Imagem 10" descr="Mulher com cabelos longos&#10;&#10;Descrição gerada automaticamente">
            <a:extLst>
              <a:ext uri="{FF2B5EF4-FFF2-40B4-BE49-F238E27FC236}">
                <a16:creationId xmlns:a16="http://schemas.microsoft.com/office/drawing/2014/main" id="{D3C96F97-E365-4957-9A98-375140804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419" y="1147873"/>
            <a:ext cx="2307367" cy="2847754"/>
          </a:xfrm>
          <a:prstGeom prst="rect">
            <a:avLst/>
          </a:prstGeom>
        </p:spPr>
      </p:pic>
      <p:pic>
        <p:nvPicPr>
          <p:cNvPr id="31" name="Imagem 30" descr="Pessoa sentada na grama&#10;&#10;Descrição gerada automaticamente">
            <a:extLst>
              <a:ext uri="{FF2B5EF4-FFF2-40B4-BE49-F238E27FC236}">
                <a16:creationId xmlns:a16="http://schemas.microsoft.com/office/drawing/2014/main" id="{1E1FE8EC-F775-4AEF-8F6C-B733BCA25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005" y="2674491"/>
            <a:ext cx="1902654" cy="1873586"/>
          </a:xfrm>
          <a:prstGeom prst="rect">
            <a:avLst/>
          </a:prstGeom>
        </p:spPr>
      </p:pic>
      <p:pic>
        <p:nvPicPr>
          <p:cNvPr id="33" name="Imagem 32" descr="Foto preta e branca de uma mulher&#10;&#10;Descrição gerada automaticamente">
            <a:extLst>
              <a:ext uri="{FF2B5EF4-FFF2-40B4-BE49-F238E27FC236}">
                <a16:creationId xmlns:a16="http://schemas.microsoft.com/office/drawing/2014/main" id="{215D8AF4-0E47-4AAE-8FAE-9BC69AEC7D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248" b="12386"/>
          <a:stretch/>
        </p:blipFill>
        <p:spPr>
          <a:xfrm>
            <a:off x="6725130" y="1142315"/>
            <a:ext cx="1803085" cy="1774751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E2D1FA0C-472E-4742-923C-E5DF442AF810}"/>
              </a:ext>
            </a:extLst>
          </p:cNvPr>
          <p:cNvSpPr txBox="1"/>
          <p:nvPr/>
        </p:nvSpPr>
        <p:spPr>
          <a:xfrm>
            <a:off x="1396113" y="4147967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oncert One" panose="020B0604020202020204" charset="0"/>
              </a:rPr>
              <a:t>Clara</a:t>
            </a:r>
            <a:r>
              <a:rPr lang="pt-BR" sz="2000" dirty="0"/>
              <a:t> - </a:t>
            </a:r>
            <a:r>
              <a:rPr lang="pt-BR" sz="2000" dirty="0">
                <a:latin typeface="Concert One" panose="020B0604020202020204" charset="0"/>
              </a:rPr>
              <a:t>Presidente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ED4FFC3-D969-46B1-80E6-86BE0A0565B1}"/>
              </a:ext>
            </a:extLst>
          </p:cNvPr>
          <p:cNvSpPr txBox="1"/>
          <p:nvPr/>
        </p:nvSpPr>
        <p:spPr>
          <a:xfrm>
            <a:off x="6554844" y="3626295"/>
            <a:ext cx="2098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oncert One" panose="020B0604020202020204" charset="0"/>
              </a:rPr>
              <a:t>Pedro – Segundo vice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A70D1968-8A0F-4C16-A185-BFC709E47B8D}"/>
              </a:ext>
            </a:extLst>
          </p:cNvPr>
          <p:cNvSpPr txBox="1"/>
          <p:nvPr/>
        </p:nvSpPr>
        <p:spPr>
          <a:xfrm>
            <a:off x="4674569" y="1736924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latin typeface="Concert One" panose="020B0604020202020204" charset="0"/>
              </a:rPr>
              <a:t>Maria </a:t>
            </a:r>
            <a:r>
              <a:rPr lang="pt-BR" sz="1800" dirty="0" err="1">
                <a:latin typeface="Concert One" panose="020B0604020202020204" charset="0"/>
              </a:rPr>
              <a:t>Luisa</a:t>
            </a:r>
            <a:r>
              <a:rPr lang="pt-BR" sz="1800" dirty="0">
                <a:latin typeface="Concert One" panose="020B0604020202020204" charset="0"/>
              </a:rPr>
              <a:t> - vice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742</Words>
  <Application>Microsoft Office PowerPoint</Application>
  <PresentationFormat>Apresentação na tela (16:9)</PresentationFormat>
  <Paragraphs>47</Paragraphs>
  <Slides>15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Calibri</vt:lpstr>
      <vt:lpstr>Coming Soon</vt:lpstr>
      <vt:lpstr>Arial</vt:lpstr>
      <vt:lpstr>Roboto Mono Regular</vt:lpstr>
      <vt:lpstr>Concert One</vt:lpstr>
      <vt:lpstr>Notebook Lesson by Slidesgo</vt:lpstr>
      <vt:lpstr>Caderno de propostas</vt:lpstr>
      <vt:lpstr>O QUE É A GERAÇÃO Z LIVRE?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podcast seria uma boa forma de interagir e nos aproximar dos alunos, teríamos pautas interessantes para serem discutidas, como racismo, desigualdade social, padrões impostos pela sociedade etc. Além disso, também teríamos convidados que nos acompanhariam nessas conversas. O intuito é ser algo interessante, mas que não perca a essência de ser como uma conversa, onde o convidado se sentirá confortável para bater um papo sobre o assunto abordado.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Caderno de propostas</dc:title>
  <cp:lastModifiedBy>VIVIAN MATISUOKA VITAL SILVA</cp:lastModifiedBy>
  <cp:revision>9</cp:revision>
  <dcterms:modified xsi:type="dcterms:W3CDTF">2021-05-05T23:29:50Z</dcterms:modified>
</cp:coreProperties>
</file>