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530" r:id="rId6"/>
    <p:sldId id="510" r:id="rId7"/>
    <p:sldId id="268" r:id="rId8"/>
    <p:sldId id="269" r:id="rId9"/>
    <p:sldId id="497" r:id="rId10"/>
    <p:sldId id="508" r:id="rId11"/>
    <p:sldId id="529" r:id="rId12"/>
    <p:sldId id="289" r:id="rId13"/>
    <p:sldId id="290" r:id="rId14"/>
    <p:sldId id="520" r:id="rId15"/>
    <p:sldId id="521" r:id="rId16"/>
    <p:sldId id="506" r:id="rId17"/>
    <p:sldId id="522" r:id="rId18"/>
    <p:sldId id="517" r:id="rId19"/>
    <p:sldId id="523" r:id="rId20"/>
    <p:sldId id="524" r:id="rId21"/>
    <p:sldId id="525" r:id="rId22"/>
    <p:sldId id="526" r:id="rId23"/>
    <p:sldId id="527" r:id="rId24"/>
    <p:sldId id="528" r:id="rId25"/>
    <p:sldId id="258" r:id="rId2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106" d="100"/>
          <a:sy n="106"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3166C7A-2093-D6C3-1015-7D2F61716367}"/>
              </a:ext>
            </a:extLst>
          </p:cNvPr>
          <p:cNvPicPr>
            <a:picLocks noChangeAspect="1"/>
          </p:cNvPicPr>
          <p:nvPr userDrawn="1"/>
        </p:nvPicPr>
        <p:blipFill>
          <a:blip r:embed="rId2"/>
          <a:stretch>
            <a:fillRect/>
          </a:stretch>
        </p:blipFill>
        <p:spPr>
          <a:xfrm>
            <a:off x="0" y="1"/>
            <a:ext cx="12192000" cy="6858000"/>
          </a:xfrm>
          <a:prstGeom prst="rect">
            <a:avLst/>
          </a:prstGeom>
        </p:spPr>
      </p:pic>
      <p:pic>
        <p:nvPicPr>
          <p:cNvPr id="13" name="Imagem 12" descr="Ícone&#10;&#10;Descrição gerada automaticamente">
            <a:extLst>
              <a:ext uri="{FF2B5EF4-FFF2-40B4-BE49-F238E27FC236}">
                <a16:creationId xmlns:a16="http://schemas.microsoft.com/office/drawing/2014/main" id="{A316BF18-71C4-6DFB-3899-55975135C04A}"/>
              </a:ext>
            </a:extLst>
          </p:cNvPr>
          <p:cNvPicPr>
            <a:picLocks noChangeAspect="1"/>
          </p:cNvPicPr>
          <p:nvPr userDrawn="1"/>
        </p:nvPicPr>
        <p:blipFill>
          <a:blip r:embed="rId3"/>
          <a:stretch>
            <a:fillRect/>
          </a:stretch>
        </p:blipFill>
        <p:spPr>
          <a:xfrm>
            <a:off x="870780" y="4186431"/>
            <a:ext cx="6006010" cy="2458672"/>
          </a:xfrm>
          <a:prstGeom prst="rect">
            <a:avLst/>
          </a:prstGeom>
        </p:spPr>
      </p:pic>
    </p:spTree>
    <p:extLst>
      <p:ext uri="{BB962C8B-B14F-4D97-AF65-F5344CB8AC3E}">
        <p14:creationId xmlns:p14="http://schemas.microsoft.com/office/powerpoint/2010/main" val="145260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BC81048-106F-8A9F-3659-84DE7A503A84}"/>
              </a:ext>
            </a:extLst>
          </p:cNvPr>
          <p:cNvPicPr>
            <a:picLocks noChangeAspect="1"/>
          </p:cNvPicPr>
          <p:nvPr userDrawn="1"/>
        </p:nvPicPr>
        <p:blipFill>
          <a:blip r:embed="rId2"/>
          <a:stretch>
            <a:fillRect/>
          </a:stretch>
        </p:blipFill>
        <p:spPr>
          <a:xfrm>
            <a:off x="11609540" y="112734"/>
            <a:ext cx="432148" cy="202979"/>
          </a:xfrm>
          <a:prstGeom prst="rect">
            <a:avLst/>
          </a:prstGeom>
        </p:spPr>
      </p:pic>
      <p:pic>
        <p:nvPicPr>
          <p:cNvPr id="9" name="Imagem 8">
            <a:extLst>
              <a:ext uri="{FF2B5EF4-FFF2-40B4-BE49-F238E27FC236}">
                <a16:creationId xmlns:a16="http://schemas.microsoft.com/office/drawing/2014/main" id="{709CC232-D3EB-DEAC-D4F6-281456733994}"/>
              </a:ext>
            </a:extLst>
          </p:cNvPr>
          <p:cNvPicPr>
            <a:picLocks noChangeAspect="1"/>
          </p:cNvPicPr>
          <p:nvPr userDrawn="1"/>
        </p:nvPicPr>
        <p:blipFill>
          <a:blip r:embed="rId3"/>
          <a:stretch>
            <a:fillRect/>
          </a:stretch>
        </p:blipFill>
        <p:spPr>
          <a:xfrm>
            <a:off x="0" y="6710505"/>
            <a:ext cx="12192001" cy="145732"/>
          </a:xfrm>
          <a:prstGeom prst="rect">
            <a:avLst/>
          </a:prstGeom>
        </p:spPr>
      </p:pic>
      <p:pic>
        <p:nvPicPr>
          <p:cNvPr id="2" name="Imagem 1">
            <a:extLst>
              <a:ext uri="{FF2B5EF4-FFF2-40B4-BE49-F238E27FC236}">
                <a16:creationId xmlns:a16="http://schemas.microsoft.com/office/drawing/2014/main" id="{2BA6CA09-CC7F-1786-B476-36C72373C4AE}"/>
              </a:ext>
            </a:extLst>
          </p:cNvPr>
          <p:cNvPicPr>
            <a:picLocks noChangeAspect="1"/>
          </p:cNvPicPr>
          <p:nvPr userDrawn="1"/>
        </p:nvPicPr>
        <p:blipFill>
          <a:blip r:embed="rId4"/>
          <a:stretch>
            <a:fillRect/>
          </a:stretch>
        </p:blipFill>
        <p:spPr>
          <a:xfrm>
            <a:off x="150312" y="112734"/>
            <a:ext cx="1876817" cy="88669"/>
          </a:xfrm>
          <a:prstGeom prst="rect">
            <a:avLst/>
          </a:prstGeom>
        </p:spPr>
      </p:pic>
    </p:spTree>
    <p:extLst>
      <p:ext uri="{BB962C8B-B14F-4D97-AF65-F5344CB8AC3E}">
        <p14:creationId xmlns:p14="http://schemas.microsoft.com/office/powerpoint/2010/main" val="322781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709CC232-D3EB-DEAC-D4F6-281456733994}"/>
              </a:ext>
            </a:extLst>
          </p:cNvPr>
          <p:cNvPicPr>
            <a:picLocks noChangeAspect="1"/>
          </p:cNvPicPr>
          <p:nvPr userDrawn="1"/>
        </p:nvPicPr>
        <p:blipFill>
          <a:blip r:embed="rId2"/>
          <a:stretch>
            <a:fillRect/>
          </a:stretch>
        </p:blipFill>
        <p:spPr>
          <a:xfrm>
            <a:off x="0" y="6710505"/>
            <a:ext cx="12192001" cy="145732"/>
          </a:xfrm>
          <a:prstGeom prst="rect">
            <a:avLst/>
          </a:prstGeom>
        </p:spPr>
      </p:pic>
      <p:pic>
        <p:nvPicPr>
          <p:cNvPr id="4" name="Imagem 3" descr="Ícone&#10;&#10;Descrição gerada automaticamente">
            <a:extLst>
              <a:ext uri="{FF2B5EF4-FFF2-40B4-BE49-F238E27FC236}">
                <a16:creationId xmlns:a16="http://schemas.microsoft.com/office/drawing/2014/main" id="{77005AB1-27D9-0AF0-A364-55A4177135FA}"/>
              </a:ext>
            </a:extLst>
          </p:cNvPr>
          <p:cNvPicPr>
            <a:picLocks noChangeAspect="1"/>
          </p:cNvPicPr>
          <p:nvPr userDrawn="1"/>
        </p:nvPicPr>
        <p:blipFill>
          <a:blip r:embed="rId3"/>
          <a:stretch>
            <a:fillRect/>
          </a:stretch>
        </p:blipFill>
        <p:spPr>
          <a:xfrm>
            <a:off x="3092995" y="1924406"/>
            <a:ext cx="6006010" cy="2458672"/>
          </a:xfrm>
          <a:prstGeom prst="rect">
            <a:avLst/>
          </a:prstGeom>
        </p:spPr>
      </p:pic>
    </p:spTree>
    <p:extLst>
      <p:ext uri="{BB962C8B-B14F-4D97-AF65-F5344CB8AC3E}">
        <p14:creationId xmlns:p14="http://schemas.microsoft.com/office/powerpoint/2010/main" val="415382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33906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2" name="Retângulo 4">
            <a:extLst>
              <a:ext uri="{FF2B5EF4-FFF2-40B4-BE49-F238E27FC236}">
                <a16:creationId xmlns:a16="http://schemas.microsoft.com/office/drawing/2014/main" id="{F1D14318-401A-F646-8B59-11E64DFE3899}"/>
              </a:ext>
            </a:extLst>
          </p:cNvPr>
          <p:cNvSpPr/>
          <p:nvPr userDrawn="1"/>
        </p:nvSpPr>
        <p:spPr>
          <a:xfrm>
            <a:off x="0" y="6425952"/>
            <a:ext cx="1219200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solidFill>
                <a:srgbClr val="2857A5"/>
              </a:solidFill>
            </a:endParaRPr>
          </a:p>
        </p:txBody>
      </p:sp>
      <p:cxnSp>
        <p:nvCxnSpPr>
          <p:cNvPr id="3" name="Conector reto 8">
            <a:extLst>
              <a:ext uri="{FF2B5EF4-FFF2-40B4-BE49-F238E27FC236}">
                <a16:creationId xmlns:a16="http://schemas.microsoft.com/office/drawing/2014/main" id="{5FD85663-AA7B-4543-8ED3-50AEA3D20C79}"/>
              </a:ext>
            </a:extLst>
          </p:cNvPr>
          <p:cNvCxnSpPr/>
          <p:nvPr userDrawn="1"/>
        </p:nvCxnSpPr>
        <p:spPr>
          <a:xfrm>
            <a:off x="623392" y="747448"/>
            <a:ext cx="108492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96BC273-68CA-3942-B57D-802FAFF65E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138" t="31055" r="16138" b="31055"/>
          <a:stretch/>
        </p:blipFill>
        <p:spPr>
          <a:xfrm>
            <a:off x="9582448" y="156852"/>
            <a:ext cx="1890149" cy="560451"/>
          </a:xfrm>
          <a:prstGeom prst="rect">
            <a:avLst/>
          </a:prstGeom>
        </p:spPr>
      </p:pic>
    </p:spTree>
    <p:extLst>
      <p:ext uri="{BB962C8B-B14F-4D97-AF65-F5344CB8AC3E}">
        <p14:creationId xmlns:p14="http://schemas.microsoft.com/office/powerpoint/2010/main" val="1391095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66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B8D3994E-2F48-AC7A-CB89-89DE77EB8EAA}"/>
              </a:ext>
            </a:extLst>
          </p:cNvPr>
          <p:cNvSpPr txBox="1">
            <a:spLocks/>
          </p:cNvSpPr>
          <p:nvPr/>
        </p:nvSpPr>
        <p:spPr>
          <a:xfrm>
            <a:off x="7728559" y="5019805"/>
            <a:ext cx="3532341" cy="767219"/>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t-BR" sz="1000" b="1" dirty="0">
                <a:latin typeface="Arial" panose="020B0604020202020204" pitchFamily="34" charset="0"/>
                <a:ea typeface="Verdana" panose="020B0604030504040204" pitchFamily="34" charset="0"/>
                <a:cs typeface="Arial" panose="020B0604020202020204" pitchFamily="34" charset="0"/>
              </a:rPr>
              <a:t>Orientação – Controle de Estoque</a:t>
            </a:r>
          </a:p>
          <a:p>
            <a:pPr>
              <a:lnSpc>
                <a:spcPct val="150000"/>
              </a:lnSpc>
            </a:pPr>
            <a:r>
              <a:rPr lang="pt-BR" sz="1000" b="1" dirty="0">
                <a:latin typeface="Arial" panose="020B0604020202020204" pitchFamily="34" charset="0"/>
                <a:ea typeface="Verdana" panose="020B0604030504040204" pitchFamily="34" charset="0"/>
                <a:cs typeface="Arial" panose="020B0604020202020204" pitchFamily="34" charset="0"/>
              </a:rPr>
              <a:t>DIVISÃO DE ALIMENTAÇÃO ESCOLAR</a:t>
            </a:r>
          </a:p>
          <a:p>
            <a:pPr>
              <a:lnSpc>
                <a:spcPct val="150000"/>
              </a:lnSpc>
            </a:pPr>
            <a:r>
              <a:rPr lang="pt-BR" sz="1000" dirty="0">
                <a:latin typeface="Arial" panose="020B0604020202020204" pitchFamily="34" charset="0"/>
                <a:ea typeface="Verdana" panose="020B0604030504040204" pitchFamily="34" charset="0"/>
                <a:cs typeface="Arial" panose="020B0604020202020204" pitchFamily="34" charset="0"/>
              </a:rPr>
              <a:t>30/09/25</a:t>
            </a:r>
          </a:p>
        </p:txBody>
      </p:sp>
    </p:spTree>
    <p:extLst>
      <p:ext uri="{BB962C8B-B14F-4D97-AF65-F5344CB8AC3E}">
        <p14:creationId xmlns:p14="http://schemas.microsoft.com/office/powerpoint/2010/main" val="354127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453489" y="2163779"/>
            <a:ext cx="7740713" cy="4321894"/>
          </a:xfrm>
          <a:custGeom>
            <a:avLst/>
            <a:gdLst/>
            <a:ahLst/>
            <a:cxnLst/>
            <a:rect l="l" t="t" r="r" b="b"/>
            <a:pathLst>
              <a:path w="9738334" h="6098632">
                <a:moveTo>
                  <a:pt x="0" y="0"/>
                </a:moveTo>
                <a:lnTo>
                  <a:pt x="9738334" y="0"/>
                </a:lnTo>
                <a:lnTo>
                  <a:pt x="9738334" y="6098631"/>
                </a:lnTo>
                <a:lnTo>
                  <a:pt x="0" y="6098631"/>
                </a:lnTo>
                <a:lnTo>
                  <a:pt x="0" y="0"/>
                </a:lnTo>
                <a:close/>
              </a:path>
            </a:pathLst>
          </a:custGeom>
          <a:blipFill>
            <a:blip r:embed="rId2"/>
            <a:stretch>
              <a:fillRect/>
            </a:stretch>
          </a:blipFill>
          <a:ln>
            <a:solidFill>
              <a:schemeClr val="tx1"/>
            </a:solidFill>
          </a:ln>
        </p:spPr>
        <p:txBody>
          <a:bodyPr/>
          <a:lstStyle/>
          <a:p>
            <a:endParaRPr lang="pt-BR" sz="1200"/>
          </a:p>
        </p:txBody>
      </p:sp>
      <p:sp>
        <p:nvSpPr>
          <p:cNvPr id="5" name="TextBox 5"/>
          <p:cNvSpPr txBox="1"/>
          <p:nvPr/>
        </p:nvSpPr>
        <p:spPr>
          <a:xfrm>
            <a:off x="498736" y="508737"/>
            <a:ext cx="11206269" cy="452111"/>
          </a:xfrm>
          <a:prstGeom prst="rect">
            <a:avLst/>
          </a:prstGeom>
        </p:spPr>
        <p:txBody>
          <a:bodyPr lIns="0" tIns="0" rIns="0" bIns="0" rtlCol="0" anchor="t">
            <a:spAutoFit/>
          </a:bodyPr>
          <a:lstStyle/>
          <a:p>
            <a:pPr algn="ctr">
              <a:lnSpc>
                <a:spcPts val="3826"/>
              </a:lnSpc>
            </a:pPr>
            <a:r>
              <a:rPr lang="en-US" sz="2800" dirty="0">
                <a:solidFill>
                  <a:srgbClr val="000000"/>
                </a:solidFill>
                <a:latin typeface="Arial" panose="020B0604020202020204" pitchFamily="34" charset="0"/>
                <a:ea typeface="Montserrat Bold"/>
                <a:cs typeface="Arial" panose="020B0604020202020204" pitchFamily="34" charset="0"/>
                <a:sym typeface="Montserrat Bold"/>
              </a:rPr>
              <a:t>Baixa </a:t>
            </a: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diária</a:t>
            </a:r>
            <a:endParaRPr lang="en-US" sz="2800" dirty="0">
              <a:solidFill>
                <a:srgbClr val="000000"/>
              </a:solidFill>
              <a:latin typeface="Arial" panose="020B0604020202020204" pitchFamily="34" charset="0"/>
              <a:ea typeface="Montserrat Bold"/>
              <a:cs typeface="Arial" panose="020B0604020202020204" pitchFamily="34" charset="0"/>
              <a:sym typeface="Montserrat Bold"/>
            </a:endParaRPr>
          </a:p>
        </p:txBody>
      </p:sp>
      <p:sp>
        <p:nvSpPr>
          <p:cNvPr id="6" name="TextBox 6"/>
          <p:cNvSpPr txBox="1"/>
          <p:nvPr/>
        </p:nvSpPr>
        <p:spPr>
          <a:xfrm>
            <a:off x="573530" y="1039539"/>
            <a:ext cx="10723329" cy="1409873"/>
          </a:xfrm>
          <a:prstGeom prst="rect">
            <a:avLst/>
          </a:prstGeom>
        </p:spPr>
        <p:txBody>
          <a:bodyPr lIns="0" tIns="0" rIns="0" bIns="0" rtlCol="0" anchor="t">
            <a:spAutoFit/>
          </a:bodyPr>
          <a:lstStyle/>
          <a:p>
            <a:pPr>
              <a:lnSpc>
                <a:spcPts val="2779"/>
              </a:lnSpc>
            </a:pPr>
            <a:r>
              <a:rPr lang="en-US" sz="1999" dirty="0" err="1">
                <a:solidFill>
                  <a:srgbClr val="000000"/>
                </a:solidFill>
                <a:latin typeface="Arial" panose="020B0604020202020204" pitchFamily="34" charset="0"/>
                <a:ea typeface="Montserrat"/>
                <a:cs typeface="Arial" panose="020B0604020202020204" pitchFamily="34" charset="0"/>
                <a:sym typeface="Montserrat"/>
              </a:rPr>
              <a:t>Acessar</a:t>
            </a:r>
            <a:r>
              <a:rPr lang="en-US" sz="1999" dirty="0">
                <a:solidFill>
                  <a:srgbClr val="000000"/>
                </a:solidFill>
                <a:latin typeface="Arial" panose="020B0604020202020204" pitchFamily="34" charset="0"/>
                <a:ea typeface="Montserrat"/>
                <a:cs typeface="Arial" panose="020B0604020202020204" pitchFamily="34" charset="0"/>
                <a:sym typeface="Montserrat"/>
              </a:rPr>
              <a:t> menu – </a:t>
            </a:r>
            <a:r>
              <a:rPr lang="en-US" sz="1999" b="1" dirty="0" err="1">
                <a:solidFill>
                  <a:srgbClr val="7CB22F"/>
                </a:solidFill>
                <a:latin typeface="Arial" panose="020B0604020202020204" pitchFamily="34" charset="0"/>
                <a:ea typeface="Montserrat Bold"/>
                <a:cs typeface="Arial" panose="020B0604020202020204" pitchFamily="34" charset="0"/>
                <a:sym typeface="Montserrat Bold"/>
              </a:rPr>
              <a:t>Perfil</a:t>
            </a:r>
            <a:r>
              <a:rPr lang="en-US" sz="1999" b="1" dirty="0">
                <a:solidFill>
                  <a:srgbClr val="7CB22F"/>
                </a:solidFill>
                <a:latin typeface="Arial" panose="020B0604020202020204" pitchFamily="34" charset="0"/>
                <a:ea typeface="Montserrat Bold"/>
                <a:cs typeface="Arial" panose="020B0604020202020204" pitchFamily="34" charset="0"/>
                <a:sym typeface="Montserrat Bold"/>
              </a:rPr>
              <a:t> Escola</a:t>
            </a:r>
          </a:p>
          <a:p>
            <a:pPr>
              <a:lnSpc>
                <a:spcPts val="2779"/>
              </a:lnSpc>
            </a:pPr>
            <a:r>
              <a:rPr lang="en-US" sz="1999" dirty="0" err="1">
                <a:solidFill>
                  <a:srgbClr val="000000"/>
                </a:solidFill>
                <a:latin typeface="Arial" panose="020B0604020202020204" pitchFamily="34" charset="0"/>
                <a:ea typeface="Montserrat"/>
                <a:cs typeface="Arial" panose="020B0604020202020204" pitchFamily="34" charset="0"/>
                <a:sym typeface="Montserrat"/>
              </a:rPr>
              <a:t>Serviços</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Escolares</a:t>
            </a:r>
            <a:r>
              <a:rPr lang="en-US" sz="1999" dirty="0">
                <a:solidFill>
                  <a:srgbClr val="000000"/>
                </a:solidFill>
                <a:latin typeface="Arial" panose="020B0604020202020204" pitchFamily="34" charset="0"/>
                <a:ea typeface="Montserrat"/>
                <a:cs typeface="Arial" panose="020B0604020202020204" pitchFamily="34" charset="0"/>
                <a:sym typeface="Montserrat"/>
              </a:rPr>
              <a:t> &gt; </a:t>
            </a:r>
            <a:r>
              <a:rPr lang="en-US" sz="1999" dirty="0" err="1">
                <a:solidFill>
                  <a:srgbClr val="000000"/>
                </a:solidFill>
                <a:latin typeface="Arial" panose="020B0604020202020204" pitchFamily="34" charset="0"/>
                <a:ea typeface="Montserrat"/>
                <a:cs typeface="Arial" panose="020B0604020202020204" pitchFamily="34" charset="0"/>
                <a:sym typeface="Montserrat"/>
              </a:rPr>
              <a:t>Alimentação</a:t>
            </a:r>
            <a:r>
              <a:rPr lang="en-US" sz="1999" dirty="0">
                <a:solidFill>
                  <a:srgbClr val="000000"/>
                </a:solidFill>
                <a:latin typeface="Arial" panose="020B0604020202020204" pitchFamily="34" charset="0"/>
                <a:ea typeface="Montserrat"/>
                <a:cs typeface="Arial" panose="020B0604020202020204" pitchFamily="34" charset="0"/>
                <a:sym typeface="Montserrat"/>
              </a:rPr>
              <a:t> Escolar &gt; </a:t>
            </a:r>
            <a:r>
              <a:rPr lang="en-US" sz="1999" dirty="0" err="1">
                <a:solidFill>
                  <a:srgbClr val="000000"/>
                </a:solidFill>
                <a:latin typeface="Arial" panose="020B0604020202020204" pitchFamily="34" charset="0"/>
                <a:ea typeface="Montserrat"/>
                <a:cs typeface="Arial" panose="020B0604020202020204" pitchFamily="34" charset="0"/>
                <a:sym typeface="Montserrat"/>
              </a:rPr>
              <a:t>Operações</a:t>
            </a:r>
            <a:r>
              <a:rPr lang="en-US" sz="1999" dirty="0">
                <a:solidFill>
                  <a:srgbClr val="000000"/>
                </a:solidFill>
                <a:latin typeface="Arial" panose="020B0604020202020204" pitchFamily="34" charset="0"/>
                <a:ea typeface="Montserrat"/>
                <a:cs typeface="Arial" panose="020B0604020202020204" pitchFamily="34" charset="0"/>
                <a:sym typeface="Montserrat"/>
              </a:rPr>
              <a:t> de </a:t>
            </a:r>
            <a:r>
              <a:rPr lang="en-US" sz="1999" dirty="0" err="1">
                <a:solidFill>
                  <a:srgbClr val="000000"/>
                </a:solidFill>
                <a:latin typeface="Arial" panose="020B0604020202020204" pitchFamily="34" charset="0"/>
                <a:ea typeface="Montserrat"/>
                <a:cs typeface="Arial" panose="020B0604020202020204" pitchFamily="34" charset="0"/>
                <a:sym typeface="Montserrat"/>
              </a:rPr>
              <a:t>Alimentação</a:t>
            </a:r>
            <a:r>
              <a:rPr lang="en-US" sz="1999" dirty="0">
                <a:solidFill>
                  <a:srgbClr val="000000"/>
                </a:solidFill>
                <a:latin typeface="Arial" panose="020B0604020202020204" pitchFamily="34" charset="0"/>
                <a:ea typeface="Montserrat"/>
                <a:cs typeface="Arial" panose="020B0604020202020204" pitchFamily="34" charset="0"/>
                <a:sym typeface="Montserrat"/>
              </a:rPr>
              <a:t> &gt; Baixa </a:t>
            </a:r>
            <a:r>
              <a:rPr lang="en-US" sz="1999" dirty="0" err="1">
                <a:solidFill>
                  <a:srgbClr val="000000"/>
                </a:solidFill>
                <a:latin typeface="Arial" panose="020B0604020202020204" pitchFamily="34" charset="0"/>
                <a:ea typeface="Montserrat"/>
                <a:cs typeface="Arial" panose="020B0604020202020204" pitchFamily="34" charset="0"/>
                <a:sym typeface="Montserrat"/>
              </a:rPr>
              <a:t>Diária</a:t>
            </a:r>
            <a:r>
              <a:rPr lang="en-US" sz="1999" dirty="0">
                <a:solidFill>
                  <a:srgbClr val="000000"/>
                </a:solidFill>
                <a:latin typeface="Arial" panose="020B0604020202020204" pitchFamily="34" charset="0"/>
                <a:ea typeface="Montserrat"/>
                <a:cs typeface="Arial" panose="020B0604020202020204" pitchFamily="34" charset="0"/>
                <a:sym typeface="Montserrat"/>
              </a:rPr>
              <a:t> &gt; </a:t>
            </a:r>
            <a:r>
              <a:rPr lang="en-US" sz="1999" b="1" dirty="0">
                <a:solidFill>
                  <a:srgbClr val="000000"/>
                </a:solidFill>
                <a:latin typeface="Arial" panose="020B0604020202020204" pitchFamily="34" charset="0"/>
                <a:ea typeface="Montserrat Bold"/>
                <a:cs typeface="Arial" panose="020B0604020202020204" pitchFamily="34" charset="0"/>
                <a:sym typeface="Montserrat Bold"/>
              </a:rPr>
              <a:t>ABA </a:t>
            </a:r>
            <a:r>
              <a:rPr lang="en-US" sz="1999" b="1" dirty="0" err="1">
                <a:solidFill>
                  <a:srgbClr val="000000"/>
                </a:solidFill>
                <a:latin typeface="Arial" panose="020B0604020202020204" pitchFamily="34" charset="0"/>
                <a:ea typeface="Montserrat Bold"/>
                <a:cs typeface="Arial" panose="020B0604020202020204" pitchFamily="34" charset="0"/>
                <a:sym typeface="Montserrat Bold"/>
              </a:rPr>
              <a:t>Incluir</a:t>
            </a:r>
            <a:r>
              <a:rPr lang="en-US" sz="1999" b="1" dirty="0">
                <a:solidFill>
                  <a:srgbClr val="000000"/>
                </a:solidFill>
                <a:latin typeface="Arial" panose="020B0604020202020204" pitchFamily="34" charset="0"/>
                <a:ea typeface="Montserrat Bold"/>
                <a:cs typeface="Arial" panose="020B0604020202020204" pitchFamily="34" charset="0"/>
                <a:sym typeface="Montserrat Bold"/>
              </a:rPr>
              <a:t> Baixa</a:t>
            </a:r>
          </a:p>
          <a:p>
            <a:pPr>
              <a:lnSpc>
                <a:spcPts val="2779"/>
              </a:lnSpc>
            </a:pPr>
            <a:endParaRPr lang="en-US" sz="1999" b="1" dirty="0">
              <a:solidFill>
                <a:srgbClr val="000000"/>
              </a:solidFill>
              <a:latin typeface="Montserrat Bold"/>
              <a:ea typeface="Montserrat Bold"/>
              <a:cs typeface="Montserrat Bold"/>
              <a:sym typeface="Montserrat Bold"/>
            </a:endParaRPr>
          </a:p>
        </p:txBody>
      </p:sp>
      <p:sp>
        <p:nvSpPr>
          <p:cNvPr id="2" name="CaixaDeTexto 1">
            <a:extLst>
              <a:ext uri="{FF2B5EF4-FFF2-40B4-BE49-F238E27FC236}">
                <a16:creationId xmlns:a16="http://schemas.microsoft.com/office/drawing/2014/main" id="{F0954411-1316-056A-21BE-D9E2332DC360}"/>
              </a:ext>
            </a:extLst>
          </p:cNvPr>
          <p:cNvSpPr txBox="1"/>
          <p:nvPr/>
        </p:nvSpPr>
        <p:spPr>
          <a:xfrm>
            <a:off x="9741529" y="6517401"/>
            <a:ext cx="272509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Fonte: Área técnica/Seduc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6DC9F5BE-2879-7D35-DF78-DF0C378114C5}"/>
              </a:ext>
            </a:extLst>
          </p:cNvPr>
          <p:cNvSpPr/>
          <p:nvPr/>
        </p:nvSpPr>
        <p:spPr>
          <a:xfrm>
            <a:off x="1829002" y="2657957"/>
            <a:ext cx="3600400" cy="191801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r>
              <a:rPr lang="pt-BR" sz="2000" dirty="0">
                <a:solidFill>
                  <a:schemeClr val="tx1"/>
                </a:solidFill>
                <a:latin typeface="Arial" panose="020B0604020202020204" pitchFamily="34" charset="0"/>
                <a:cs typeface="Arial" panose="020B0604020202020204" pitchFamily="34" charset="0"/>
              </a:rPr>
              <a:t>Realizar em casos de  divergência entre o estoque físico e virtual</a:t>
            </a:r>
          </a:p>
          <a:p>
            <a:pPr algn="ctr"/>
            <a:endParaRPr lang="pt-BR" dirty="0">
              <a:solidFill>
                <a:schemeClr val="tx1"/>
              </a:solidFill>
            </a:endParaRPr>
          </a:p>
          <a:p>
            <a:pPr algn="ctr"/>
            <a:endParaRPr lang="pt-BR" dirty="0">
              <a:solidFill>
                <a:schemeClr val="tx1"/>
              </a:solidFill>
            </a:endParaRPr>
          </a:p>
          <a:p>
            <a:pPr algn="ctr"/>
            <a:endParaRPr lang="pt-BR" dirty="0"/>
          </a:p>
          <a:p>
            <a:pPr algn="ctr"/>
            <a:endParaRPr lang="pt-BR" dirty="0"/>
          </a:p>
        </p:txBody>
      </p:sp>
      <p:sp>
        <p:nvSpPr>
          <p:cNvPr id="3" name="Retângulo: Cantos Arredondados 2">
            <a:extLst>
              <a:ext uri="{FF2B5EF4-FFF2-40B4-BE49-F238E27FC236}">
                <a16:creationId xmlns:a16="http://schemas.microsoft.com/office/drawing/2014/main" id="{3BE6CDA9-1E16-2EB7-41E2-09F868B58DD1}"/>
              </a:ext>
            </a:extLst>
          </p:cNvPr>
          <p:cNvSpPr/>
          <p:nvPr/>
        </p:nvSpPr>
        <p:spPr>
          <a:xfrm>
            <a:off x="6762600" y="2657958"/>
            <a:ext cx="3312368" cy="191801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Arial" panose="020B0604020202020204" pitchFamily="34" charset="0"/>
                <a:cs typeface="Arial" panose="020B0604020202020204" pitchFamily="34" charset="0"/>
              </a:rPr>
              <a:t>Solicitar pelo SED - descrever adequadamente a justificativa para análise</a:t>
            </a:r>
            <a:r>
              <a:rPr lang="pt-BR" dirty="0">
                <a:solidFill>
                  <a:schemeClr val="tx1"/>
                </a:solidFill>
              </a:rPr>
              <a:t>.</a:t>
            </a:r>
          </a:p>
        </p:txBody>
      </p:sp>
      <p:sp>
        <p:nvSpPr>
          <p:cNvPr id="4" name="CaixaDeTexto 3">
            <a:extLst>
              <a:ext uri="{FF2B5EF4-FFF2-40B4-BE49-F238E27FC236}">
                <a16:creationId xmlns:a16="http://schemas.microsoft.com/office/drawing/2014/main" id="{62ED28B6-DC7A-953A-CFA3-5E17B6ABE978}"/>
              </a:ext>
            </a:extLst>
          </p:cNvPr>
          <p:cNvSpPr txBox="1"/>
          <p:nvPr/>
        </p:nvSpPr>
        <p:spPr>
          <a:xfrm>
            <a:off x="4439816" y="1040243"/>
            <a:ext cx="3961800"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Alteração de estoque</a:t>
            </a:r>
          </a:p>
        </p:txBody>
      </p:sp>
    </p:spTree>
    <p:extLst>
      <p:ext uri="{BB962C8B-B14F-4D97-AF65-F5344CB8AC3E}">
        <p14:creationId xmlns:p14="http://schemas.microsoft.com/office/powerpoint/2010/main" val="229494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66EFC26-1E59-9DB9-90C2-35320780982C}"/>
              </a:ext>
            </a:extLst>
          </p:cNvPr>
          <p:cNvPicPr>
            <a:picLocks noChangeAspect="1"/>
          </p:cNvPicPr>
          <p:nvPr/>
        </p:nvPicPr>
        <p:blipFill>
          <a:blip r:embed="rId2"/>
          <a:stretch>
            <a:fillRect/>
          </a:stretch>
        </p:blipFill>
        <p:spPr>
          <a:xfrm>
            <a:off x="1539456" y="2227153"/>
            <a:ext cx="9541985" cy="210421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4290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4813664-D32A-99E8-C2AD-57CA4B94A285}"/>
              </a:ext>
            </a:extLst>
          </p:cNvPr>
          <p:cNvPicPr>
            <a:picLocks noChangeAspect="1"/>
          </p:cNvPicPr>
          <p:nvPr/>
        </p:nvPicPr>
        <p:blipFill>
          <a:blip r:embed="rId2"/>
          <a:stretch>
            <a:fillRect/>
          </a:stretch>
        </p:blipFill>
        <p:spPr>
          <a:xfrm>
            <a:off x="61528" y="2202657"/>
            <a:ext cx="11947556" cy="4057650"/>
          </a:xfrm>
          <a:prstGeom prst="rect">
            <a:avLst/>
          </a:prstGeom>
        </p:spPr>
      </p:pic>
      <p:sp>
        <p:nvSpPr>
          <p:cNvPr id="6" name="TextBox 26">
            <a:extLst>
              <a:ext uri="{FF2B5EF4-FFF2-40B4-BE49-F238E27FC236}">
                <a16:creationId xmlns:a16="http://schemas.microsoft.com/office/drawing/2014/main" id="{9C9736B9-5DAD-9990-D136-B5A19459CC83}"/>
              </a:ext>
            </a:extLst>
          </p:cNvPr>
          <p:cNvSpPr txBox="1"/>
          <p:nvPr/>
        </p:nvSpPr>
        <p:spPr>
          <a:xfrm>
            <a:off x="4227293" y="730939"/>
            <a:ext cx="4086806" cy="906274"/>
          </a:xfrm>
          <a:prstGeom prst="rect">
            <a:avLst/>
          </a:prstGeom>
        </p:spPr>
        <p:txBody>
          <a:bodyPr lIns="0" tIns="0" rIns="0" bIns="0" rtlCol="0" anchor="t">
            <a:spAutoFit/>
          </a:bodyPr>
          <a:lstStyle/>
          <a:p>
            <a:pPr algn="l">
              <a:lnSpc>
                <a:spcPts val="8499"/>
              </a:lnSpc>
            </a:pPr>
            <a:r>
              <a:rPr lang="en-US" sz="2800" dirty="0" err="1">
                <a:solidFill>
                  <a:srgbClr val="000000"/>
                </a:solidFill>
                <a:latin typeface="Arial" panose="020B0604020202020204" pitchFamily="34" charset="0"/>
                <a:ea typeface="Montserrat"/>
                <a:cs typeface="Arial" panose="020B0604020202020204" pitchFamily="34" charset="0"/>
                <a:sym typeface="Montserrat"/>
              </a:rPr>
              <a:t>Armazenamento</a:t>
            </a:r>
            <a:r>
              <a:rPr lang="en-US" sz="2800" dirty="0">
                <a:solidFill>
                  <a:srgbClr val="000000"/>
                </a:solidFill>
                <a:latin typeface="Arial" panose="020B0604020202020204" pitchFamily="34" charset="0"/>
                <a:ea typeface="Montserrat"/>
                <a:cs typeface="Arial" panose="020B0604020202020204" pitchFamily="34" charset="0"/>
                <a:sym typeface="Montserrat"/>
              </a:rPr>
              <a:t> </a:t>
            </a:r>
          </a:p>
        </p:txBody>
      </p:sp>
      <p:sp>
        <p:nvSpPr>
          <p:cNvPr id="7" name="TextBox 27">
            <a:extLst>
              <a:ext uri="{FF2B5EF4-FFF2-40B4-BE49-F238E27FC236}">
                <a16:creationId xmlns:a16="http://schemas.microsoft.com/office/drawing/2014/main" id="{25D604D2-1FAB-D090-0497-66552146A5FE}"/>
              </a:ext>
            </a:extLst>
          </p:cNvPr>
          <p:cNvSpPr txBox="1"/>
          <p:nvPr/>
        </p:nvSpPr>
        <p:spPr>
          <a:xfrm>
            <a:off x="8314099" y="730939"/>
            <a:ext cx="4034828" cy="906274"/>
          </a:xfrm>
          <a:prstGeom prst="rect">
            <a:avLst/>
          </a:prstGeom>
        </p:spPr>
        <p:txBody>
          <a:bodyPr wrap="square" lIns="0" tIns="0" rIns="0" bIns="0" rtlCol="0" anchor="t">
            <a:spAutoFit/>
          </a:bodyPr>
          <a:lstStyle/>
          <a:p>
            <a:pPr>
              <a:lnSpc>
                <a:spcPts val="8499"/>
              </a:lnSpc>
            </a:pPr>
            <a:r>
              <a:rPr lang="en-US" sz="2800" dirty="0" err="1">
                <a:solidFill>
                  <a:srgbClr val="000000"/>
                </a:solidFill>
                <a:latin typeface="Arial" panose="020B0604020202020204" pitchFamily="34" charset="0"/>
                <a:ea typeface="Montserrat"/>
                <a:cs typeface="Arial" panose="020B0604020202020204" pitchFamily="34" charset="0"/>
                <a:sym typeface="Montserrat"/>
              </a:rPr>
              <a:t>Separação</a:t>
            </a:r>
            <a:r>
              <a:rPr lang="en-US" sz="2800" dirty="0">
                <a:solidFill>
                  <a:srgbClr val="000000"/>
                </a:solidFill>
                <a:latin typeface="Arial" panose="020B0604020202020204" pitchFamily="34" charset="0"/>
                <a:ea typeface="Montserrat"/>
                <a:cs typeface="Arial" panose="020B0604020202020204" pitchFamily="34" charset="0"/>
                <a:sym typeface="Montserrat"/>
              </a:rPr>
              <a:t>/</a:t>
            </a:r>
            <a:r>
              <a:rPr lang="en-US" sz="2800" dirty="0" err="1">
                <a:solidFill>
                  <a:srgbClr val="000000"/>
                </a:solidFill>
                <a:latin typeface="Arial" panose="020B0604020202020204" pitchFamily="34" charset="0"/>
                <a:ea typeface="Montserrat"/>
                <a:cs typeface="Arial" panose="020B0604020202020204" pitchFamily="34" charset="0"/>
                <a:sym typeface="Montserrat"/>
              </a:rPr>
              <a:t>Expedição</a:t>
            </a:r>
            <a:endParaRPr lang="en-US" sz="280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8" name="TextBox 25">
            <a:extLst>
              <a:ext uri="{FF2B5EF4-FFF2-40B4-BE49-F238E27FC236}">
                <a16:creationId xmlns:a16="http://schemas.microsoft.com/office/drawing/2014/main" id="{0288EE1F-1F2C-6775-0BA0-643C0AEFE138}"/>
              </a:ext>
            </a:extLst>
          </p:cNvPr>
          <p:cNvSpPr txBox="1"/>
          <p:nvPr/>
        </p:nvSpPr>
        <p:spPr>
          <a:xfrm>
            <a:off x="428333" y="682392"/>
            <a:ext cx="3333740" cy="899285"/>
          </a:xfrm>
          <a:prstGeom prst="rect">
            <a:avLst/>
          </a:prstGeom>
        </p:spPr>
        <p:txBody>
          <a:bodyPr lIns="0" tIns="0" rIns="0" bIns="0" rtlCol="0" anchor="t">
            <a:spAutoFit/>
          </a:bodyPr>
          <a:lstStyle/>
          <a:p>
            <a:pPr algn="l">
              <a:lnSpc>
                <a:spcPts val="8499"/>
              </a:lnSpc>
            </a:pPr>
            <a:r>
              <a:rPr lang="en-US" sz="2800" dirty="0" err="1">
                <a:solidFill>
                  <a:srgbClr val="000000"/>
                </a:solidFill>
                <a:latin typeface="Arial" panose="020B0604020202020204" pitchFamily="34" charset="0"/>
                <a:ea typeface="Montserrat"/>
                <a:cs typeface="Arial" panose="020B0604020202020204" pitchFamily="34" charset="0"/>
                <a:sym typeface="Montserrat"/>
              </a:rPr>
              <a:t>Recebimento</a:t>
            </a:r>
            <a:r>
              <a:rPr lang="en-US" sz="2800" dirty="0">
                <a:solidFill>
                  <a:srgbClr val="000000"/>
                </a:solidFill>
                <a:latin typeface="Arial" panose="020B0604020202020204" pitchFamily="34" charset="0"/>
                <a:ea typeface="Montserrat"/>
                <a:cs typeface="Arial" panose="020B0604020202020204" pitchFamily="34" charset="0"/>
                <a:sym typeface="Montserrat"/>
              </a:rPr>
              <a:t> </a:t>
            </a:r>
          </a:p>
        </p:txBody>
      </p:sp>
      <p:sp>
        <p:nvSpPr>
          <p:cNvPr id="9" name="TextBox 24">
            <a:extLst>
              <a:ext uri="{FF2B5EF4-FFF2-40B4-BE49-F238E27FC236}">
                <a16:creationId xmlns:a16="http://schemas.microsoft.com/office/drawing/2014/main" id="{CE28642F-AB3B-FA91-55A1-56B2EA4AFB82}"/>
              </a:ext>
            </a:extLst>
          </p:cNvPr>
          <p:cNvSpPr txBox="1"/>
          <p:nvPr/>
        </p:nvSpPr>
        <p:spPr>
          <a:xfrm>
            <a:off x="2220710" y="0"/>
            <a:ext cx="10179520" cy="910955"/>
          </a:xfrm>
          <a:prstGeom prst="rect">
            <a:avLst/>
          </a:prstGeom>
        </p:spPr>
        <p:txBody>
          <a:bodyPr lIns="0" tIns="0" rIns="0" bIns="0" rtlCol="0" anchor="t">
            <a:spAutoFit/>
          </a:bodyPr>
          <a:lstStyle/>
          <a:p>
            <a:pPr algn="l">
              <a:lnSpc>
                <a:spcPts val="8499"/>
              </a:lnSpc>
            </a:pPr>
            <a:r>
              <a:rPr lang="en-US" sz="2800" dirty="0">
                <a:solidFill>
                  <a:srgbClr val="000000"/>
                </a:solidFill>
                <a:latin typeface="Arial" panose="020B0604020202020204" pitchFamily="34" charset="0"/>
                <a:ea typeface="Montserrat"/>
                <a:cs typeface="Arial" panose="020B0604020202020204" pitchFamily="34" charset="0"/>
                <a:sym typeface="Montserrat"/>
              </a:rPr>
              <a:t>Centro de </a:t>
            </a:r>
            <a:r>
              <a:rPr lang="en-US" sz="2800" dirty="0" err="1">
                <a:solidFill>
                  <a:srgbClr val="000000"/>
                </a:solidFill>
                <a:latin typeface="Arial" panose="020B0604020202020204" pitchFamily="34" charset="0"/>
                <a:ea typeface="Montserrat"/>
                <a:cs typeface="Arial" panose="020B0604020202020204" pitchFamily="34" charset="0"/>
                <a:sym typeface="Montserrat"/>
              </a:rPr>
              <a:t>distribuição</a:t>
            </a:r>
            <a:r>
              <a:rPr lang="en-US" sz="2800" dirty="0">
                <a:solidFill>
                  <a:srgbClr val="000000"/>
                </a:solidFill>
                <a:latin typeface="Arial" panose="020B0604020202020204" pitchFamily="34" charset="0"/>
                <a:ea typeface="Montserrat"/>
                <a:cs typeface="Arial" panose="020B0604020202020204" pitchFamily="34" charset="0"/>
                <a:sym typeface="Montserrat"/>
              </a:rPr>
              <a:t>: </a:t>
            </a:r>
            <a:r>
              <a:rPr lang="en-US" sz="2800" dirty="0" err="1">
                <a:solidFill>
                  <a:srgbClr val="000000"/>
                </a:solidFill>
                <a:latin typeface="Arial" panose="020B0604020202020204" pitchFamily="34" charset="0"/>
                <a:ea typeface="Montserrat"/>
                <a:cs typeface="Arial" panose="020B0604020202020204" pitchFamily="34" charset="0"/>
                <a:sym typeface="Montserrat"/>
              </a:rPr>
              <a:t>gêneros</a:t>
            </a:r>
            <a:r>
              <a:rPr lang="en-US" sz="2800" dirty="0">
                <a:solidFill>
                  <a:srgbClr val="000000"/>
                </a:solidFill>
                <a:latin typeface="Arial" panose="020B0604020202020204" pitchFamily="34" charset="0"/>
                <a:ea typeface="Montserrat"/>
                <a:cs typeface="Arial" panose="020B0604020202020204" pitchFamily="34" charset="0"/>
                <a:sym typeface="Montserrat"/>
              </a:rPr>
              <a:t> </a:t>
            </a:r>
            <a:r>
              <a:rPr lang="en-US" sz="2800" dirty="0" err="1">
                <a:solidFill>
                  <a:srgbClr val="000000"/>
                </a:solidFill>
                <a:latin typeface="Arial" panose="020B0604020202020204" pitchFamily="34" charset="0"/>
                <a:ea typeface="Montserrat"/>
                <a:cs typeface="Arial" panose="020B0604020202020204" pitchFamily="34" charset="0"/>
                <a:sym typeface="Montserrat"/>
              </a:rPr>
              <a:t>secos</a:t>
            </a:r>
            <a:endParaRPr lang="en-US" sz="2800" dirty="0">
              <a:solidFill>
                <a:srgbClr val="000000"/>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26515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CBFC134-35C6-83BE-FFFF-4E62037BFCA6}"/>
              </a:ext>
            </a:extLst>
          </p:cNvPr>
          <p:cNvSpPr txBox="1"/>
          <p:nvPr/>
        </p:nvSpPr>
        <p:spPr>
          <a:xfrm>
            <a:off x="780107" y="349355"/>
            <a:ext cx="10631786" cy="3845861"/>
          </a:xfrm>
          <a:prstGeom prst="rect">
            <a:avLst/>
          </a:prstGeom>
          <a:noFill/>
        </p:spPr>
        <p:txBody>
          <a:bodyPr wrap="square">
            <a:spAutoFit/>
          </a:bodyPr>
          <a:lstStyle/>
          <a:p>
            <a:pPr algn="ctr">
              <a:lnSpc>
                <a:spcPct val="115000"/>
              </a:lnSpc>
              <a:spcAft>
                <a:spcPts val="800"/>
              </a:spcAft>
              <a:buNone/>
            </a:pPr>
            <a:r>
              <a:rPr lang="pt-BR" sz="2800" kern="100" dirty="0">
                <a:effectLst/>
                <a:latin typeface="Arial" panose="020B0604020202020204" pitchFamily="34" charset="0"/>
                <a:ea typeface="Aptos" panose="020B0004020202020204" pitchFamily="34" charset="0"/>
                <a:cs typeface="Arial" panose="020B0604020202020204" pitchFamily="34" charset="0"/>
              </a:rPr>
              <a:t>Gestão de Estoque</a:t>
            </a:r>
          </a:p>
          <a:p>
            <a:pPr marL="285750" lvl="0" indent="-285750">
              <a:lnSpc>
                <a:spcPct val="115000"/>
              </a:lnSpc>
              <a:buFont typeface="Arial" panose="020B0604020202020204" pitchFamily="34" charset="0"/>
              <a:buChar char="•"/>
            </a:pPr>
            <a:r>
              <a:rPr lang="pt-BR" sz="2000" kern="100" dirty="0">
                <a:effectLst/>
                <a:latin typeface="Arial" panose="020B0604020202020204" pitchFamily="34" charset="0"/>
                <a:ea typeface="Aptos" panose="020B0004020202020204" pitchFamily="34" charset="0"/>
                <a:cs typeface="Arial" panose="020B0604020202020204" pitchFamily="34" charset="0"/>
              </a:rPr>
              <a:t>Importância do ajuste no número de comensais;</a:t>
            </a:r>
          </a:p>
          <a:p>
            <a:pPr marL="285750" lvl="0" indent="-285750">
              <a:lnSpc>
                <a:spcPct val="115000"/>
              </a:lnSpc>
              <a:buFont typeface="Arial" panose="020B0604020202020204" pitchFamily="34" charset="0"/>
              <a:buChar char="•"/>
            </a:pPr>
            <a:r>
              <a:rPr lang="pt-BR" sz="2000" kern="100" dirty="0">
                <a:effectLst/>
                <a:latin typeface="Arial" panose="020B0604020202020204" pitchFamily="34" charset="0"/>
                <a:ea typeface="Aptos" panose="020B0004020202020204" pitchFamily="34" charset="0"/>
                <a:cs typeface="Arial" panose="020B0604020202020204" pitchFamily="34" charset="0"/>
              </a:rPr>
              <a:t>Cálculo per capita X número de comensais;</a:t>
            </a:r>
          </a:p>
          <a:p>
            <a:pPr lvl="0">
              <a:lnSpc>
                <a:spcPct val="115000"/>
              </a:lnSpc>
            </a:pPr>
            <a:r>
              <a:rPr lang="pt-BR" sz="2000" kern="100" dirty="0">
                <a:effectLst/>
                <a:latin typeface="Arial" panose="020B0604020202020204" pitchFamily="34" charset="0"/>
                <a:ea typeface="Aptos" panose="020B0004020202020204" pitchFamily="34" charset="0"/>
                <a:cs typeface="Arial" panose="020B0604020202020204" pitchFamily="34" charset="0"/>
              </a:rPr>
              <a:t> </a:t>
            </a:r>
          </a:p>
          <a:p>
            <a:pPr marL="342900" lvl="0" indent="-342900">
              <a:lnSpc>
                <a:spcPct val="115000"/>
              </a:lnSpc>
              <a:buFont typeface="+mj-lt"/>
              <a:buAutoNum type="arabicParenR"/>
            </a:pPr>
            <a:endParaRPr lang="pt-BR" sz="20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pPr>
            <a:endParaRPr lang="pt-BR" sz="20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15000"/>
              </a:lnSpc>
              <a:buFont typeface="Arial" panose="020B0604020202020204" pitchFamily="34" charset="0"/>
              <a:buChar char="•"/>
            </a:pPr>
            <a:r>
              <a:rPr lang="pt-BR" sz="2000" kern="100" dirty="0">
                <a:effectLst/>
                <a:latin typeface="Arial" panose="020B0604020202020204" pitchFamily="34" charset="0"/>
                <a:ea typeface="Aptos" panose="020B0004020202020204" pitchFamily="34" charset="0"/>
                <a:cs typeface="Arial" panose="020B0604020202020204" pitchFamily="34" charset="0"/>
              </a:rPr>
              <a:t>Importância do registro de saída de produtos no sistema: Diferença entre estoque físico X estoque virtual;</a:t>
            </a:r>
          </a:p>
          <a:p>
            <a:pPr marL="285750" lvl="0" indent="-285750">
              <a:lnSpc>
                <a:spcPct val="115000"/>
              </a:lnSpc>
              <a:spcAft>
                <a:spcPts val="800"/>
              </a:spcAft>
              <a:buFont typeface="Arial" panose="020B0604020202020204" pitchFamily="34" charset="0"/>
              <a:buChar char="•"/>
            </a:pPr>
            <a:r>
              <a:rPr lang="pt-BR" sz="2000" kern="100" dirty="0">
                <a:effectLst/>
                <a:latin typeface="Arial" panose="020B0604020202020204" pitchFamily="34" charset="0"/>
                <a:ea typeface="Aptos" panose="020B0004020202020204" pitchFamily="34" charset="0"/>
                <a:cs typeface="Arial" panose="020B0604020202020204" pitchFamily="34" charset="0"/>
              </a:rPr>
              <a:t>Acompanhar a validade dos produtos: Método PVPS (Primeiro que vence, primeiro que sai)</a:t>
            </a:r>
          </a:p>
        </p:txBody>
      </p:sp>
      <p:sp>
        <p:nvSpPr>
          <p:cNvPr id="3" name="Freeform 7">
            <a:extLst>
              <a:ext uri="{FF2B5EF4-FFF2-40B4-BE49-F238E27FC236}">
                <a16:creationId xmlns:a16="http://schemas.microsoft.com/office/drawing/2014/main" id="{23847F53-FDEF-C3EA-7E7D-D253EB00626D}"/>
              </a:ext>
            </a:extLst>
          </p:cNvPr>
          <p:cNvSpPr/>
          <p:nvPr/>
        </p:nvSpPr>
        <p:spPr>
          <a:xfrm>
            <a:off x="1189023" y="1905622"/>
            <a:ext cx="5806458" cy="733329"/>
          </a:xfrm>
          <a:custGeom>
            <a:avLst/>
            <a:gdLst/>
            <a:ahLst/>
            <a:cxnLst/>
            <a:rect l="l" t="t" r="r" b="b"/>
            <a:pathLst>
              <a:path w="8187795" h="1402160">
                <a:moveTo>
                  <a:pt x="0" y="0"/>
                </a:moveTo>
                <a:lnTo>
                  <a:pt x="8187794" y="0"/>
                </a:lnTo>
                <a:lnTo>
                  <a:pt x="8187794" y="1402160"/>
                </a:lnTo>
                <a:lnTo>
                  <a:pt x="0" y="1402160"/>
                </a:lnTo>
                <a:lnTo>
                  <a:pt x="0" y="0"/>
                </a:lnTo>
                <a:close/>
              </a:path>
            </a:pathLst>
          </a:custGeom>
          <a:blipFill>
            <a:blip r:embed="rId2"/>
            <a:stretch>
              <a:fillRect/>
            </a:stretch>
          </a:blipFill>
        </p:spPr>
        <p:txBody>
          <a:bodyPr/>
          <a:lstStyle/>
          <a:p>
            <a:endParaRPr lang="pt-BR"/>
          </a:p>
        </p:txBody>
      </p:sp>
      <p:pic>
        <p:nvPicPr>
          <p:cNvPr id="5" name="Imagem 4">
            <a:extLst>
              <a:ext uri="{FF2B5EF4-FFF2-40B4-BE49-F238E27FC236}">
                <a16:creationId xmlns:a16="http://schemas.microsoft.com/office/drawing/2014/main" id="{C5BF56FC-C16B-3AA6-FF9E-F68E7498DA46}"/>
              </a:ext>
            </a:extLst>
          </p:cNvPr>
          <p:cNvPicPr>
            <a:picLocks noChangeAspect="1"/>
          </p:cNvPicPr>
          <p:nvPr/>
        </p:nvPicPr>
        <p:blipFill>
          <a:blip r:embed="rId3"/>
          <a:stretch>
            <a:fillRect/>
          </a:stretch>
        </p:blipFill>
        <p:spPr>
          <a:xfrm>
            <a:off x="1720489" y="3965152"/>
            <a:ext cx="10242168" cy="2621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3974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abela&#10;&#10;O conteúdo gerado por IA pode estar incorreto.">
            <a:extLst>
              <a:ext uri="{FF2B5EF4-FFF2-40B4-BE49-F238E27FC236}">
                <a16:creationId xmlns:a16="http://schemas.microsoft.com/office/drawing/2014/main" id="{1A51DBDC-454F-69D9-A550-CBD0DE13651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342523" y="72426"/>
            <a:ext cx="11506954" cy="5921974"/>
          </a:xfrm>
          <a:prstGeom prst="rect">
            <a:avLst/>
          </a:prstGeom>
        </p:spPr>
      </p:pic>
    </p:spTree>
    <p:extLst>
      <p:ext uri="{BB962C8B-B14F-4D97-AF65-F5344CB8AC3E}">
        <p14:creationId xmlns:p14="http://schemas.microsoft.com/office/powerpoint/2010/main" val="372520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BC61C-28A4-08C9-DE80-9B1874BB6E5C}"/>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32530DF0-33E5-8A7A-C510-512BA285DE4E}"/>
              </a:ext>
            </a:extLst>
          </p:cNvPr>
          <p:cNvSpPr txBox="1"/>
          <p:nvPr/>
        </p:nvSpPr>
        <p:spPr>
          <a:xfrm>
            <a:off x="1219931" y="1618649"/>
            <a:ext cx="10353964" cy="2711512"/>
          </a:xfrm>
          <a:prstGeom prst="rect">
            <a:avLst/>
          </a:prstGeom>
          <a:noFill/>
        </p:spPr>
        <p:txBody>
          <a:bodyPr wrap="square">
            <a:spAutoFit/>
          </a:bodyPr>
          <a:lstStyle/>
          <a:p>
            <a:pPr>
              <a:lnSpc>
                <a:spcPct val="115000"/>
              </a:lnSpc>
              <a:spcAft>
                <a:spcPts val="800"/>
              </a:spcAft>
              <a:buNone/>
            </a:pPr>
            <a:r>
              <a:rPr lang="pt-BR" sz="2000" b="1" kern="100" dirty="0">
                <a:effectLst/>
                <a:latin typeface="Aptos" panose="020B0004020202020204" pitchFamily="34" charset="0"/>
                <a:ea typeface="Aptos" panose="020B0004020202020204" pitchFamily="34" charset="0"/>
                <a:cs typeface="Times New Roman" panose="02020603050405020304" pitchFamily="18" charset="0"/>
              </a:rPr>
              <a:t>Exemplo: Sal</a:t>
            </a:r>
          </a:p>
          <a:p>
            <a:pPr>
              <a:lnSpc>
                <a:spcPct val="115000"/>
              </a:lnSpc>
              <a:spcAft>
                <a:spcPts val="800"/>
              </a:spcAft>
              <a:buNone/>
            </a:pPr>
            <a:endParaRPr lang="pt-BR" sz="2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600 comensais X 0,002g (sal)= 1,2 Kg/dia</a:t>
            </a:r>
          </a:p>
          <a:p>
            <a:pPr>
              <a:lnSpc>
                <a:spcPct val="115000"/>
              </a:lnSpc>
              <a:spcAft>
                <a:spcPts val="800"/>
              </a:spcAft>
              <a:buNone/>
            </a:pPr>
            <a:endParaRPr lang="pt-BR"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pt-B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1,2 Kg dia X 20 dias (período médio)= </a:t>
            </a:r>
            <a:r>
              <a:rPr lang="pt-BR"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24 Kg</a:t>
            </a:r>
          </a:p>
        </p:txBody>
      </p:sp>
    </p:spTree>
    <p:extLst>
      <p:ext uri="{BB962C8B-B14F-4D97-AF65-F5344CB8AC3E}">
        <p14:creationId xmlns:p14="http://schemas.microsoft.com/office/powerpoint/2010/main" val="250637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39AA6-E2F9-ED06-617A-0592E95922AA}"/>
            </a:ext>
          </a:extLst>
        </p:cNvPr>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4F2C6E51-A62F-00A7-4E9C-E013E9D23191}"/>
              </a:ext>
            </a:extLst>
          </p:cNvPr>
          <p:cNvGraphicFramePr>
            <a:graphicFrameLocks noGrp="1"/>
          </p:cNvGraphicFramePr>
          <p:nvPr>
            <p:extLst>
              <p:ext uri="{D42A27DB-BD31-4B8C-83A1-F6EECF244321}">
                <p14:modId xmlns:p14="http://schemas.microsoft.com/office/powerpoint/2010/main" val="461827138"/>
              </p:ext>
            </p:extLst>
          </p:nvPr>
        </p:nvGraphicFramePr>
        <p:xfrm>
          <a:off x="1548143" y="1586961"/>
          <a:ext cx="9886382" cy="4026528"/>
        </p:xfrm>
        <a:graphic>
          <a:graphicData uri="http://schemas.openxmlformats.org/drawingml/2006/table">
            <a:tbl>
              <a:tblPr firstRow="1" firstCol="1" bandRow="1"/>
              <a:tblGrid>
                <a:gridCol w="4326181">
                  <a:extLst>
                    <a:ext uri="{9D8B030D-6E8A-4147-A177-3AD203B41FA5}">
                      <a16:colId xmlns:a16="http://schemas.microsoft.com/office/drawing/2014/main" val="3808243332"/>
                    </a:ext>
                  </a:extLst>
                </a:gridCol>
                <a:gridCol w="2008123">
                  <a:extLst>
                    <a:ext uri="{9D8B030D-6E8A-4147-A177-3AD203B41FA5}">
                      <a16:colId xmlns:a16="http://schemas.microsoft.com/office/drawing/2014/main" val="1774041068"/>
                    </a:ext>
                  </a:extLst>
                </a:gridCol>
                <a:gridCol w="2008123">
                  <a:extLst>
                    <a:ext uri="{9D8B030D-6E8A-4147-A177-3AD203B41FA5}">
                      <a16:colId xmlns:a16="http://schemas.microsoft.com/office/drawing/2014/main" val="1496823648"/>
                    </a:ext>
                  </a:extLst>
                </a:gridCol>
                <a:gridCol w="1543955">
                  <a:extLst>
                    <a:ext uri="{9D8B030D-6E8A-4147-A177-3AD203B41FA5}">
                      <a16:colId xmlns:a16="http://schemas.microsoft.com/office/drawing/2014/main" val="3607248668"/>
                    </a:ext>
                  </a:extLst>
                </a:gridCol>
              </a:tblGrid>
              <a:tr h="335544">
                <a:tc gridSpan="4">
                  <a:txBody>
                    <a:bodyPr/>
                    <a:lstStyle/>
                    <a:p>
                      <a:pPr algn="l">
                        <a:lnSpc>
                          <a:spcPct val="115000"/>
                        </a:lnSpc>
                        <a:spcAft>
                          <a:spcPts val="800"/>
                        </a:spcAft>
                        <a:buNone/>
                      </a:pPr>
                      <a:r>
                        <a:rPr lang="pt-BR" sz="1600" b="1" kern="100" dirty="0">
                          <a:effectLst/>
                          <a:latin typeface="Aptos" panose="020B0004020202020204" pitchFamily="34" charset="0"/>
                          <a:ea typeface="Aptos" panose="020B0004020202020204" pitchFamily="34" charset="0"/>
                          <a:cs typeface="Times New Roman" panose="02020603050405020304" pitchFamily="18" charset="0"/>
                        </a:rPr>
                        <a:t>Período:  (     ) Almoço  (     ) Jantar</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802127627"/>
                  </a:ext>
                </a:extLst>
              </a:tr>
              <a:tr h="335544">
                <a:tc>
                  <a:txBody>
                    <a:bodyPr/>
                    <a:lstStyle/>
                    <a:p>
                      <a:pPr algn="ctr">
                        <a:lnSpc>
                          <a:spcPct val="115000"/>
                        </a:lnSpc>
                        <a:spcAft>
                          <a:spcPts val="800"/>
                        </a:spcAft>
                        <a:buNone/>
                      </a:pPr>
                      <a:r>
                        <a:rPr lang="pt-BR" sz="1600" b="1" kern="100" dirty="0">
                          <a:effectLst/>
                          <a:latin typeface="Aptos" panose="020B0004020202020204" pitchFamily="34" charset="0"/>
                          <a:ea typeface="Aptos" panose="020B0004020202020204" pitchFamily="34" charset="0"/>
                          <a:cs typeface="Times New Roman" panose="02020603050405020304" pitchFamily="18" charset="0"/>
                        </a:rPr>
                        <a:t>PRODUTO</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pt-BR" sz="1600" b="1" kern="100">
                          <a:effectLst/>
                          <a:latin typeface="Aptos" panose="020B0004020202020204" pitchFamily="34" charset="0"/>
                          <a:ea typeface="Aptos" panose="020B0004020202020204" pitchFamily="34" charset="0"/>
                          <a:cs typeface="Times New Roman" panose="02020603050405020304" pitchFamily="18" charset="0"/>
                        </a:rPr>
                        <a:t>QUANTIDADE</a:t>
                      </a:r>
                      <a:endParaRPr lang="pt-BR"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pt-BR" sz="1600" b="1" kern="100">
                          <a:effectLst/>
                          <a:latin typeface="Aptos" panose="020B0004020202020204" pitchFamily="34" charset="0"/>
                          <a:ea typeface="Aptos" panose="020B0004020202020204" pitchFamily="34" charset="0"/>
                          <a:cs typeface="Times New Roman" panose="02020603050405020304" pitchFamily="18" charset="0"/>
                        </a:rPr>
                        <a:t>LOTE</a:t>
                      </a:r>
                      <a:endParaRPr lang="pt-BR"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pt-BR" sz="1600" b="1" kern="100">
                          <a:effectLst/>
                          <a:latin typeface="Aptos" panose="020B0004020202020204" pitchFamily="34" charset="0"/>
                          <a:ea typeface="Aptos" panose="020B0004020202020204" pitchFamily="34" charset="0"/>
                          <a:cs typeface="Times New Roman" panose="02020603050405020304" pitchFamily="18" charset="0"/>
                        </a:rPr>
                        <a:t>VALIDADE</a:t>
                      </a:r>
                      <a:endParaRPr lang="pt-BR"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2258680"/>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LEITE EM PÓ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799785"/>
                  </a:ext>
                </a:extLst>
              </a:tr>
              <a:tr h="335544">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CACAU EM PÓ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9674162"/>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SUCO INTEGRAL LITRO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6088300"/>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SUCO INTEGRAL  200 ML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631372"/>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BISCOITO SALG.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6974155"/>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BISCOITO DOCE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404959"/>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TORRADA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8119307"/>
                  </a:ext>
                </a:extLst>
              </a:tr>
              <a:tr h="335544">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FLOCOS DE  MILHO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2081854"/>
                  </a:ext>
                </a:extLst>
              </a:tr>
              <a:tr h="335544">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AÇUCAR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2948837"/>
                  </a:ext>
                </a:extLst>
              </a:tr>
              <a:tr h="335544">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pt-BR" sz="16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7362756"/>
                  </a:ext>
                </a:extLst>
              </a:tr>
            </a:tbl>
          </a:graphicData>
        </a:graphic>
      </p:graphicFrame>
      <p:sp>
        <p:nvSpPr>
          <p:cNvPr id="4" name="Rectangle 2">
            <a:extLst>
              <a:ext uri="{FF2B5EF4-FFF2-40B4-BE49-F238E27FC236}">
                <a16:creationId xmlns:a16="http://schemas.microsoft.com/office/drawing/2014/main" id="{46A8A045-E879-334B-314A-0655DA65A1F7}"/>
              </a:ext>
            </a:extLst>
          </p:cNvPr>
          <p:cNvSpPr>
            <a:spLocks noChangeArrowheads="1"/>
          </p:cNvSpPr>
          <p:nvPr/>
        </p:nvSpPr>
        <p:spPr bwMode="auto">
          <a:xfrm>
            <a:off x="1491559" y="725187"/>
            <a:ext cx="598434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Controle e Baixa de Estoque</a:t>
            </a:r>
            <a:endParaRPr kumimoji="0" lang="pt-BR" altLang="pt-B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Data:_____/______/______</a:t>
            </a:r>
            <a:endParaRPr kumimoji="0" lang="pt-BR" altLang="pt-B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5" name="CaixaDeTexto 4">
            <a:extLst>
              <a:ext uri="{FF2B5EF4-FFF2-40B4-BE49-F238E27FC236}">
                <a16:creationId xmlns:a16="http://schemas.microsoft.com/office/drawing/2014/main" id="{0FE59895-3D92-1680-AB08-E3D8A49E4049}"/>
              </a:ext>
            </a:extLst>
          </p:cNvPr>
          <p:cNvSpPr txBox="1"/>
          <p:nvPr/>
        </p:nvSpPr>
        <p:spPr>
          <a:xfrm>
            <a:off x="1434976" y="5598390"/>
            <a:ext cx="6097508" cy="395173"/>
          </a:xfrm>
          <a:prstGeom prst="rect">
            <a:avLst/>
          </a:prstGeom>
          <a:noFill/>
        </p:spPr>
        <p:txBody>
          <a:bodyPr wrap="square">
            <a:spAutoFit/>
          </a:bodyPr>
          <a:lstStyle/>
          <a:p>
            <a:pPr>
              <a:lnSpc>
                <a:spcPct val="115000"/>
              </a:lnSpc>
              <a:spcAft>
                <a:spcPts val="800"/>
              </a:spcAft>
            </a:pPr>
            <a:r>
              <a:rPr lang="pt-BR" b="1" kern="100" dirty="0" err="1">
                <a:effectLst/>
                <a:latin typeface="Aptos" panose="020B0004020202020204" pitchFamily="34" charset="0"/>
                <a:ea typeface="Aptos" panose="020B0004020202020204" pitchFamily="34" charset="0"/>
                <a:cs typeface="Times New Roman" panose="02020603050405020304" pitchFamily="18" charset="0"/>
              </a:rPr>
              <a:t>Obs</a:t>
            </a:r>
            <a:r>
              <a:rPr lang="pt-BR" b="1" kern="100" dirty="0">
                <a:effectLst/>
                <a:latin typeface="Aptos" panose="020B0004020202020204" pitchFamily="34" charset="0"/>
                <a:ea typeface="Aptos" panose="020B0004020202020204" pitchFamily="34" charset="0"/>
                <a:cs typeface="Times New Roman" panose="02020603050405020304" pitchFamily="18" charset="0"/>
              </a:rPr>
              <a:t>: O controle pode ser realizado em caderno;</a:t>
            </a:r>
          </a:p>
        </p:txBody>
      </p:sp>
    </p:spTree>
    <p:extLst>
      <p:ext uri="{BB962C8B-B14F-4D97-AF65-F5344CB8AC3E}">
        <p14:creationId xmlns:p14="http://schemas.microsoft.com/office/powerpoint/2010/main" val="346982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08C59-F588-476A-CCD9-0D6DEE26AC7B}"/>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2750711-1B03-F508-52C5-90B471662372}"/>
              </a:ext>
            </a:extLst>
          </p:cNvPr>
          <p:cNvSpPr txBox="1"/>
          <p:nvPr/>
        </p:nvSpPr>
        <p:spPr>
          <a:xfrm>
            <a:off x="858570" y="469948"/>
            <a:ext cx="10474859" cy="2886624"/>
          </a:xfrm>
          <a:prstGeom prst="rect">
            <a:avLst/>
          </a:prstGeom>
          <a:noFill/>
        </p:spPr>
        <p:txBody>
          <a:bodyPr wrap="square">
            <a:spAutoFit/>
          </a:bodyPr>
          <a:lstStyle/>
          <a:p>
            <a:pPr algn="ctr">
              <a:lnSpc>
                <a:spcPct val="115000"/>
              </a:lnSpc>
              <a:spcAft>
                <a:spcPts val="800"/>
              </a:spcAft>
              <a:buNone/>
            </a:pPr>
            <a:r>
              <a:rPr lang="pt-BR" sz="2800" kern="100" dirty="0">
                <a:effectLst/>
                <a:latin typeface="Arial" panose="020B0604020202020204" pitchFamily="34" charset="0"/>
                <a:ea typeface="Aptos" panose="020B0004020202020204" pitchFamily="34" charset="0"/>
                <a:cs typeface="Arial" panose="020B0604020202020204" pitchFamily="34" charset="0"/>
              </a:rPr>
              <a:t>Recebimento</a:t>
            </a:r>
          </a:p>
          <a:p>
            <a:pPr>
              <a:lnSpc>
                <a:spcPct val="115000"/>
              </a:lnSpc>
              <a:spcAft>
                <a:spcPts val="800"/>
              </a:spcAft>
              <a:buNone/>
            </a:pPr>
            <a:r>
              <a:rPr lang="pt-BR" sz="2000" kern="100" dirty="0">
                <a:effectLst/>
                <a:latin typeface="Arial" panose="020B0604020202020204" pitchFamily="34" charset="0"/>
                <a:ea typeface="Aptos" panose="020B0004020202020204" pitchFamily="34" charset="0"/>
                <a:cs typeface="Arial" panose="020B0604020202020204" pitchFamily="34" charset="0"/>
              </a:rPr>
              <a:t> (Utilizar área de recebimento. Na impossibilidade, evite cruzamentos na área de manipulação).</a:t>
            </a:r>
          </a:p>
          <a:p>
            <a:pPr marL="342900" lvl="0" indent="-342900">
              <a:lnSpc>
                <a:spcPct val="115000"/>
              </a:lnSpc>
              <a:buFont typeface="Wingdings" panose="05000000000000000000" pitchFamily="2" charset="2"/>
              <a:buChar char="Ø"/>
            </a:pPr>
            <a:r>
              <a:rPr lang="pt-BR" sz="2000" kern="100" dirty="0">
                <a:effectLst/>
                <a:latin typeface="Arial" panose="020B0604020202020204" pitchFamily="34" charset="0"/>
                <a:ea typeface="Aptos" panose="020B0004020202020204" pitchFamily="34" charset="0"/>
                <a:cs typeface="Arial" panose="020B0604020202020204" pitchFamily="34" charset="0"/>
              </a:rPr>
              <a:t>Verificar se a quantidade que consta na nota fiscal corresponde a quantidade entregue; Hortifruti;</a:t>
            </a:r>
          </a:p>
          <a:p>
            <a:pPr marL="342900" lvl="0" indent="-342900">
              <a:lnSpc>
                <a:spcPct val="115000"/>
              </a:lnSpc>
              <a:spcAft>
                <a:spcPts val="800"/>
              </a:spcAft>
              <a:buFont typeface="Wingdings" panose="05000000000000000000" pitchFamily="2" charset="2"/>
              <a:buChar char="Ø"/>
            </a:pPr>
            <a:r>
              <a:rPr lang="pt-BR" sz="2000" kern="100" dirty="0">
                <a:effectLst/>
                <a:latin typeface="Arial" panose="020B0604020202020204" pitchFamily="34" charset="0"/>
                <a:ea typeface="Aptos" panose="020B0004020202020204" pitchFamily="34" charset="0"/>
                <a:cs typeface="Arial" panose="020B0604020202020204" pitchFamily="34" charset="0"/>
              </a:rPr>
              <a:t>Verificar a qualidade dos produtos entregues; (Embalagens danificadas, sujas, lote e validade)</a:t>
            </a:r>
          </a:p>
        </p:txBody>
      </p:sp>
      <p:pic>
        <p:nvPicPr>
          <p:cNvPr id="4" name="Imagem 3">
            <a:extLst>
              <a:ext uri="{FF2B5EF4-FFF2-40B4-BE49-F238E27FC236}">
                <a16:creationId xmlns:a16="http://schemas.microsoft.com/office/drawing/2014/main" id="{0D2310A1-75F5-B884-80E6-9FC62F07A5C2}"/>
              </a:ext>
            </a:extLst>
          </p:cNvPr>
          <p:cNvPicPr>
            <a:picLocks noChangeAspect="1"/>
          </p:cNvPicPr>
          <p:nvPr/>
        </p:nvPicPr>
        <p:blipFill>
          <a:blip r:embed="rId2"/>
          <a:stretch>
            <a:fillRect/>
          </a:stretch>
        </p:blipFill>
        <p:spPr>
          <a:xfrm>
            <a:off x="2447908" y="3356572"/>
            <a:ext cx="3219561" cy="3225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m 4">
            <a:extLst>
              <a:ext uri="{FF2B5EF4-FFF2-40B4-BE49-F238E27FC236}">
                <a16:creationId xmlns:a16="http://schemas.microsoft.com/office/drawing/2014/main" id="{3A56C3B4-10B3-9A9D-1B2B-F54F5E4699DC}"/>
              </a:ext>
            </a:extLst>
          </p:cNvPr>
          <p:cNvPicPr>
            <a:picLocks noChangeAspect="1"/>
          </p:cNvPicPr>
          <p:nvPr/>
        </p:nvPicPr>
        <p:blipFill>
          <a:blip r:embed="rId3"/>
          <a:stretch>
            <a:fillRect/>
          </a:stretch>
        </p:blipFill>
        <p:spPr>
          <a:xfrm>
            <a:off x="6593487" y="3356572"/>
            <a:ext cx="3150605" cy="3225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93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150A-92B0-6F6D-F26F-FA59C5708C47}"/>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A870FAE4-53A7-3D0F-F19D-7CDB1B1A519B}"/>
              </a:ext>
            </a:extLst>
          </p:cNvPr>
          <p:cNvSpPr txBox="1"/>
          <p:nvPr/>
        </p:nvSpPr>
        <p:spPr>
          <a:xfrm>
            <a:off x="930997" y="188433"/>
            <a:ext cx="10121775" cy="3240567"/>
          </a:xfrm>
          <a:prstGeom prst="rect">
            <a:avLst/>
          </a:prstGeom>
          <a:noFill/>
        </p:spPr>
        <p:txBody>
          <a:bodyPr wrap="square">
            <a:spAutoFit/>
          </a:bodyPr>
          <a:lstStyle/>
          <a:p>
            <a:pPr algn="ctr">
              <a:lnSpc>
                <a:spcPct val="115000"/>
              </a:lnSpc>
              <a:spcAft>
                <a:spcPts val="800"/>
              </a:spcAft>
              <a:buNone/>
            </a:pPr>
            <a:r>
              <a:rPr lang="pt-BR" sz="2800" kern="100" dirty="0">
                <a:effectLst/>
                <a:latin typeface="Arial" panose="020B0604020202020204" pitchFamily="34" charset="0"/>
                <a:ea typeface="Aptos" panose="020B0004020202020204" pitchFamily="34" charset="0"/>
                <a:cs typeface="Arial" panose="020B0604020202020204" pitchFamily="34" charset="0"/>
              </a:rPr>
              <a:t>Armazenamento</a:t>
            </a:r>
          </a:p>
          <a:p>
            <a:pPr algn="just">
              <a:lnSpc>
                <a:spcPct val="115000"/>
              </a:lnSpc>
              <a:spcAft>
                <a:spcPts val="800"/>
              </a:spcAft>
              <a:buNone/>
            </a:pPr>
            <a:r>
              <a:rPr lang="pt-BR" sz="2000" kern="100" dirty="0">
                <a:effectLst/>
                <a:latin typeface="Arial" panose="020B0604020202020204" pitchFamily="34" charset="0"/>
                <a:ea typeface="Aptos" panose="020B0004020202020204" pitchFamily="34" charset="0"/>
                <a:cs typeface="Arial" panose="020B0604020202020204" pitchFamily="34" charset="0"/>
              </a:rPr>
              <a:t>(A estrutura física deve contar com telas nas janelas e borracha na parte inferior das portas)</a:t>
            </a:r>
          </a:p>
          <a:p>
            <a:pPr marL="342900" lvl="0" indent="-342900" algn="just">
              <a:lnSpc>
                <a:spcPct val="115000"/>
              </a:lnSpc>
              <a:buFont typeface="+mj-lt"/>
              <a:buAutoNum type="arabicParenR"/>
            </a:pPr>
            <a:r>
              <a:rPr lang="pt-BR" sz="2000" b="1" i="1" kern="100" dirty="0">
                <a:effectLst/>
                <a:latin typeface="Arial" panose="020B0604020202020204" pitchFamily="34" charset="0"/>
                <a:ea typeface="Aptos" panose="020B0004020202020204" pitchFamily="34" charset="0"/>
                <a:cs typeface="Arial" panose="020B0604020202020204" pitchFamily="34" charset="0"/>
              </a:rPr>
              <a:t>Hortifruti: </a:t>
            </a:r>
            <a:r>
              <a:rPr lang="pt-BR" sz="2000" kern="100" dirty="0">
                <a:effectLst/>
                <a:latin typeface="Arial" panose="020B0604020202020204" pitchFamily="34" charset="0"/>
                <a:ea typeface="Aptos" panose="020B0004020202020204" pitchFamily="34" charset="0"/>
                <a:cs typeface="Arial" panose="020B0604020202020204" pitchFamily="34" charset="0"/>
              </a:rPr>
              <a:t>Os produtos devem ser armazenados na geladeira. Na impossibilidade de armazenar todos os produtos, dar preferência para os alimentos mais perecíveis (Alface, couve manteiga...) As caixas de hortifruti não devem ser armazenadas nos equipamentos e áreas de manipulação ou dispostas diretamente ao piso.</a:t>
            </a:r>
          </a:p>
          <a:p>
            <a:pPr lvl="0" algn="just">
              <a:lnSpc>
                <a:spcPct val="115000"/>
              </a:lnSpc>
            </a:pPr>
            <a:r>
              <a:rPr lang="pt-BR" sz="2000" b="1" i="1" kern="100" dirty="0" err="1">
                <a:latin typeface="Arial" panose="020B0604020202020204" pitchFamily="34" charset="0"/>
                <a:ea typeface="Aptos" panose="020B0004020202020204" pitchFamily="34" charset="0"/>
                <a:cs typeface="Arial" panose="020B0604020202020204" pitchFamily="34" charset="0"/>
              </a:rPr>
              <a:t>Obs</a:t>
            </a:r>
            <a:r>
              <a:rPr lang="pt-BR" sz="2000" b="1" i="1" kern="100" dirty="0">
                <a:latin typeface="Arial" panose="020B0604020202020204" pitchFamily="34" charset="0"/>
                <a:ea typeface="Aptos" panose="020B0004020202020204" pitchFamily="34" charset="0"/>
                <a:cs typeface="Arial" panose="020B0604020202020204" pitchFamily="34" charset="0"/>
              </a:rPr>
              <a:t>: Não utilizar caixas de hortifruti para armazenar utensílios.</a:t>
            </a:r>
            <a:endParaRPr lang="pt-BR" sz="2000" b="1" i="1"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D9CEE3C8-7A50-2D1B-2C35-E92580A149DF}"/>
              </a:ext>
            </a:extLst>
          </p:cNvPr>
          <p:cNvPicPr>
            <a:picLocks noChangeAspect="1"/>
          </p:cNvPicPr>
          <p:nvPr/>
        </p:nvPicPr>
        <p:blipFill>
          <a:blip r:embed="rId2"/>
          <a:stretch>
            <a:fillRect/>
          </a:stretch>
        </p:blipFill>
        <p:spPr>
          <a:xfrm>
            <a:off x="1716956" y="3510481"/>
            <a:ext cx="3923355" cy="2942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m 6">
            <a:extLst>
              <a:ext uri="{FF2B5EF4-FFF2-40B4-BE49-F238E27FC236}">
                <a16:creationId xmlns:a16="http://schemas.microsoft.com/office/drawing/2014/main" id="{7E683327-EA0C-77D0-07C3-57B3F31E7821}"/>
              </a:ext>
            </a:extLst>
          </p:cNvPr>
          <p:cNvPicPr>
            <a:picLocks noChangeAspect="1"/>
          </p:cNvPicPr>
          <p:nvPr/>
        </p:nvPicPr>
        <p:blipFill>
          <a:blip r:embed="rId3"/>
          <a:stretch>
            <a:fillRect/>
          </a:stretch>
        </p:blipFill>
        <p:spPr>
          <a:xfrm>
            <a:off x="6463825" y="3429000"/>
            <a:ext cx="4011219" cy="3008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41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F698CCD-4A9B-DD6B-8469-81321D0C140F}"/>
              </a:ext>
            </a:extLst>
          </p:cNvPr>
          <p:cNvSpPr txBox="1"/>
          <p:nvPr/>
        </p:nvSpPr>
        <p:spPr>
          <a:xfrm>
            <a:off x="1908157" y="95090"/>
            <a:ext cx="8999144" cy="722314"/>
          </a:xfrm>
          <a:prstGeom prst="rect">
            <a:avLst/>
          </a:prstGeom>
          <a:noFill/>
        </p:spPr>
        <p:txBody>
          <a:bodyPr wrap="square">
            <a:spAutoFit/>
          </a:bodyPr>
          <a:lstStyle/>
          <a:p>
            <a:pPr algn="l">
              <a:lnSpc>
                <a:spcPts val="5739"/>
              </a:lnSpc>
            </a:pP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Programa</a:t>
            </a:r>
            <a:r>
              <a:rPr lang="en-US" sz="2800" dirty="0">
                <a:solidFill>
                  <a:srgbClr val="000000"/>
                </a:solidFill>
                <a:latin typeface="Arial" panose="020B0604020202020204" pitchFamily="34" charset="0"/>
                <a:ea typeface="Montserrat Bold"/>
                <a:cs typeface="Arial" panose="020B0604020202020204" pitchFamily="34" charset="0"/>
                <a:sym typeface="Montserrat Bold"/>
              </a:rPr>
              <a:t> Nacional de  </a:t>
            </a: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Alimentação</a:t>
            </a:r>
            <a:r>
              <a:rPr lang="en-US" sz="2800" dirty="0">
                <a:solidFill>
                  <a:srgbClr val="000000"/>
                </a:solidFill>
                <a:latin typeface="Arial" panose="020B0604020202020204" pitchFamily="34" charset="0"/>
                <a:ea typeface="Montserrat Bold"/>
                <a:cs typeface="Arial" panose="020B0604020202020204" pitchFamily="34" charset="0"/>
                <a:sym typeface="Montserrat Bold"/>
              </a:rPr>
              <a:t> Escolar - PNAE</a:t>
            </a:r>
          </a:p>
        </p:txBody>
      </p:sp>
      <p:sp>
        <p:nvSpPr>
          <p:cNvPr id="4" name="TextBox 5">
            <a:extLst>
              <a:ext uri="{FF2B5EF4-FFF2-40B4-BE49-F238E27FC236}">
                <a16:creationId xmlns:a16="http://schemas.microsoft.com/office/drawing/2014/main" id="{BCAF8646-DD91-489E-3BCC-03D33466C900}"/>
              </a:ext>
            </a:extLst>
          </p:cNvPr>
          <p:cNvSpPr txBox="1"/>
          <p:nvPr/>
        </p:nvSpPr>
        <p:spPr>
          <a:xfrm>
            <a:off x="774876" y="962690"/>
            <a:ext cx="7465791" cy="491225"/>
          </a:xfrm>
          <a:prstGeom prst="rect">
            <a:avLst/>
          </a:prstGeom>
        </p:spPr>
        <p:txBody>
          <a:bodyPr lIns="0" tIns="0" rIns="0" bIns="0" rtlCol="0" anchor="t">
            <a:spAutoFit/>
          </a:bodyPr>
          <a:lstStyle/>
          <a:p>
            <a:pPr algn="l">
              <a:lnSpc>
                <a:spcPts val="4479"/>
              </a:lnSpc>
            </a:pP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Participantes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do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programa</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p>
        </p:txBody>
      </p:sp>
      <p:sp>
        <p:nvSpPr>
          <p:cNvPr id="5" name="TextBox 6">
            <a:extLst>
              <a:ext uri="{FF2B5EF4-FFF2-40B4-BE49-F238E27FC236}">
                <a16:creationId xmlns:a16="http://schemas.microsoft.com/office/drawing/2014/main" id="{11E539B8-D620-ED8E-2025-5AFCFC104D36}"/>
              </a:ext>
            </a:extLst>
          </p:cNvPr>
          <p:cNvSpPr txBox="1"/>
          <p:nvPr/>
        </p:nvSpPr>
        <p:spPr>
          <a:xfrm>
            <a:off x="858852" y="1435804"/>
            <a:ext cx="10799176" cy="1111266"/>
          </a:xfrm>
          <a:prstGeom prst="rect">
            <a:avLst/>
          </a:prstGeom>
        </p:spPr>
        <p:txBody>
          <a:bodyPr wrap="square" lIns="0" tIns="0" rIns="0" bIns="0" rtlCol="0" anchor="t">
            <a:spAutoFit/>
          </a:bodyPr>
          <a:lstStyle/>
          <a:p>
            <a:pPr marL="342900" indent="-342900" algn="l">
              <a:lnSpc>
                <a:spcPts val="4479"/>
              </a:lnSpc>
              <a:buFont typeface="Wingdings" panose="05000000000000000000" pitchFamily="2" charset="2"/>
              <a:buChar char="Ø"/>
            </a:pP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Entidade</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Executora</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(SEDUC, </a:t>
            </a: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Município</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Distrito Federal)</a:t>
            </a:r>
          </a:p>
          <a:p>
            <a:pPr algn="l">
              <a:lnSpc>
                <a:spcPts val="4479"/>
              </a:lnSpc>
            </a:pPr>
            <a:endParaRPr lang="en-US" sz="3199" b="1" dirty="0">
              <a:solidFill>
                <a:srgbClr val="000000"/>
              </a:solidFill>
              <a:latin typeface="Montserrat Bold"/>
              <a:ea typeface="Montserrat Bold"/>
              <a:cs typeface="Montserrat Bold"/>
              <a:sym typeface="Montserrat Bold"/>
            </a:endParaRPr>
          </a:p>
        </p:txBody>
      </p:sp>
      <p:sp>
        <p:nvSpPr>
          <p:cNvPr id="6" name="TextBox 3">
            <a:extLst>
              <a:ext uri="{FF2B5EF4-FFF2-40B4-BE49-F238E27FC236}">
                <a16:creationId xmlns:a16="http://schemas.microsoft.com/office/drawing/2014/main" id="{4C2895B0-3815-A42C-A157-0EFD13854E7A}"/>
              </a:ext>
            </a:extLst>
          </p:cNvPr>
          <p:cNvSpPr txBox="1"/>
          <p:nvPr/>
        </p:nvSpPr>
        <p:spPr>
          <a:xfrm>
            <a:off x="1000504" y="1826703"/>
            <a:ext cx="16217762" cy="2072362"/>
          </a:xfrm>
          <a:prstGeom prst="rect">
            <a:avLst/>
          </a:prstGeom>
        </p:spPr>
        <p:txBody>
          <a:bodyPr lIns="0" tIns="0" rIns="0" bIns="0" rtlCol="0" anchor="t">
            <a:spAutoFit/>
          </a:bodyPr>
          <a:lstStyle/>
          <a:p>
            <a:pPr marL="647648" lvl="1" indent="-323824" algn="just">
              <a:lnSpc>
                <a:spcPts val="4169"/>
              </a:lnSpc>
              <a:buFont typeface="Arial"/>
              <a:buChar char="•"/>
            </a:pPr>
            <a:r>
              <a:rPr lang="en-US" dirty="0" err="1">
                <a:solidFill>
                  <a:srgbClr val="000000"/>
                </a:solidFill>
                <a:latin typeface="Arial" panose="020B0604020202020204" pitchFamily="34" charset="0"/>
                <a:ea typeface="Montserrat"/>
                <a:cs typeface="Arial" panose="020B0604020202020204" pitchFamily="34" charset="0"/>
                <a:sym typeface="Montserrat"/>
              </a:rPr>
              <a:t>Responsável</a:t>
            </a:r>
            <a:r>
              <a:rPr lang="en-US" dirty="0">
                <a:solidFill>
                  <a:srgbClr val="000000"/>
                </a:solidFill>
                <a:latin typeface="Arial" panose="020B0604020202020204" pitchFamily="34" charset="0"/>
                <a:ea typeface="Montserrat"/>
                <a:cs typeface="Arial" panose="020B0604020202020204" pitchFamily="34" charset="0"/>
                <a:sym typeface="Montserrat"/>
              </a:rPr>
              <a:t> pela </a:t>
            </a:r>
            <a:r>
              <a:rPr lang="en-US" dirty="0" err="1">
                <a:solidFill>
                  <a:srgbClr val="000000"/>
                </a:solidFill>
                <a:latin typeface="Arial" panose="020B0604020202020204" pitchFamily="34" charset="0"/>
                <a:ea typeface="Montserrat"/>
                <a:cs typeface="Arial" panose="020B0604020202020204" pitchFamily="34" charset="0"/>
                <a:sym typeface="Montserrat"/>
              </a:rPr>
              <a:t>execução</a:t>
            </a:r>
            <a:r>
              <a:rPr lang="en-US" dirty="0">
                <a:solidFill>
                  <a:srgbClr val="000000"/>
                </a:solidFill>
                <a:latin typeface="Arial" panose="020B0604020202020204" pitchFamily="34" charset="0"/>
                <a:ea typeface="Montserrat"/>
                <a:cs typeface="Arial" panose="020B0604020202020204" pitchFamily="34" charset="0"/>
                <a:sym typeface="Montserrat"/>
              </a:rPr>
              <a:t> do PNAE;</a:t>
            </a:r>
          </a:p>
          <a:p>
            <a:pPr marL="647648" lvl="1" indent="-323824" algn="just">
              <a:lnSpc>
                <a:spcPts val="4169"/>
              </a:lnSpc>
              <a:buFont typeface="Arial"/>
              <a:buChar char="•"/>
            </a:pPr>
            <a:r>
              <a:rPr lang="en-US" dirty="0" err="1">
                <a:solidFill>
                  <a:srgbClr val="000000"/>
                </a:solidFill>
                <a:latin typeface="Arial" panose="020B0604020202020204" pitchFamily="34" charset="0"/>
                <a:ea typeface="Montserrat"/>
                <a:cs typeface="Arial" panose="020B0604020202020204" pitchFamily="34" charset="0"/>
                <a:sym typeface="Montserrat"/>
              </a:rPr>
              <a:t>Utilização</a:t>
            </a:r>
            <a:r>
              <a:rPr lang="en-US" dirty="0">
                <a:solidFill>
                  <a:srgbClr val="000000"/>
                </a:solidFill>
                <a:latin typeface="Arial" panose="020B0604020202020204" pitchFamily="34" charset="0"/>
                <a:ea typeface="Montserrat"/>
                <a:cs typeface="Arial" panose="020B0604020202020204" pitchFamily="34" charset="0"/>
                <a:sym typeface="Montserrat"/>
              </a:rPr>
              <a:t> e </a:t>
            </a:r>
            <a:r>
              <a:rPr lang="en-US" dirty="0" err="1">
                <a:solidFill>
                  <a:srgbClr val="000000"/>
                </a:solidFill>
                <a:latin typeface="Arial" panose="020B0604020202020204" pitchFamily="34" charset="0"/>
                <a:ea typeface="Montserrat"/>
                <a:cs typeface="Arial" panose="020B0604020202020204" pitchFamily="34" charset="0"/>
                <a:sym typeface="Montserrat"/>
              </a:rPr>
              <a:t>complementação</a:t>
            </a:r>
            <a:r>
              <a:rPr lang="en-US" dirty="0">
                <a:solidFill>
                  <a:srgbClr val="000000"/>
                </a:solidFill>
                <a:latin typeface="Arial" panose="020B0604020202020204" pitchFamily="34" charset="0"/>
                <a:ea typeface="Montserrat"/>
                <a:cs typeface="Arial" panose="020B0604020202020204" pitchFamily="34" charset="0"/>
                <a:sym typeface="Montserrat"/>
              </a:rPr>
              <a:t> dos </a:t>
            </a:r>
            <a:r>
              <a:rPr lang="en-US" dirty="0" err="1">
                <a:solidFill>
                  <a:srgbClr val="000000"/>
                </a:solidFill>
                <a:latin typeface="Arial" panose="020B0604020202020204" pitchFamily="34" charset="0"/>
                <a:ea typeface="Montserrat"/>
                <a:cs typeface="Arial" panose="020B0604020202020204" pitchFamily="34" charset="0"/>
                <a:sym typeface="Montserrat"/>
              </a:rPr>
              <a:t>recursos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financeiros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transferidos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pelo</a:t>
            </a:r>
            <a:r>
              <a:rPr lang="en-US" dirty="0">
                <a:solidFill>
                  <a:srgbClr val="000000"/>
                </a:solidFill>
                <a:latin typeface="Arial" panose="020B0604020202020204" pitchFamily="34" charset="0"/>
                <a:ea typeface="Montserrat"/>
                <a:cs typeface="Arial" panose="020B0604020202020204" pitchFamily="34" charset="0"/>
                <a:sym typeface="Montserrat"/>
              </a:rPr>
              <a:t> FNDE;</a:t>
            </a:r>
          </a:p>
          <a:p>
            <a:pPr marL="647648" lvl="1" indent="-323824" algn="just">
              <a:lnSpc>
                <a:spcPts val="4169"/>
              </a:lnSpc>
              <a:buFont typeface="Arial"/>
              <a:buChar char="•"/>
            </a:pPr>
            <a:r>
              <a:rPr lang="en-US" dirty="0" err="1">
                <a:solidFill>
                  <a:srgbClr val="000000"/>
                </a:solidFill>
                <a:latin typeface="Arial" panose="020B0604020202020204" pitchFamily="34" charset="0"/>
                <a:ea typeface="Montserrat"/>
                <a:cs typeface="Arial" panose="020B0604020202020204" pitchFamily="34" charset="0"/>
                <a:sym typeface="Montserrat"/>
              </a:rPr>
              <a:t>Oferta</a:t>
            </a:r>
            <a:r>
              <a:rPr lang="en-US" dirty="0">
                <a:solidFill>
                  <a:srgbClr val="000000"/>
                </a:solidFill>
                <a:latin typeface="Arial" panose="020B0604020202020204" pitchFamily="34" charset="0"/>
                <a:ea typeface="Montserrat"/>
                <a:cs typeface="Arial" panose="020B0604020202020204" pitchFamily="34" charset="0"/>
                <a:sym typeface="Montserrat"/>
              </a:rPr>
              <a:t> de </a:t>
            </a:r>
            <a:r>
              <a:rPr lang="en-US" dirty="0" err="1">
                <a:solidFill>
                  <a:srgbClr val="000000"/>
                </a:solidFill>
                <a:latin typeface="Arial" panose="020B0604020202020204" pitchFamily="34" charset="0"/>
                <a:ea typeface="Montserrat"/>
                <a:cs typeface="Arial" panose="020B0604020202020204" pitchFamily="34" charset="0"/>
                <a:sym typeface="Montserrat"/>
              </a:rPr>
              <a:t>alimentação</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nas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escolas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por</a:t>
            </a:r>
            <a:r>
              <a:rPr lang="en-US" dirty="0">
                <a:solidFill>
                  <a:srgbClr val="000000"/>
                </a:solidFill>
                <a:latin typeface="Arial" panose="020B0604020202020204" pitchFamily="34" charset="0"/>
                <a:ea typeface="Montserrat"/>
                <a:cs typeface="Arial" panose="020B0604020202020204" pitchFamily="34" charset="0"/>
                <a:sym typeface="Montserrat"/>
              </a:rPr>
              <a:t>, no </a:t>
            </a:r>
            <a:r>
              <a:rPr lang="en-US" dirty="0" err="1">
                <a:solidFill>
                  <a:srgbClr val="000000"/>
                </a:solidFill>
                <a:latin typeface="Arial" panose="020B0604020202020204" pitchFamily="34" charset="0"/>
                <a:ea typeface="Montserrat"/>
                <a:cs typeface="Arial" panose="020B0604020202020204" pitchFamily="34" charset="0"/>
                <a:sym typeface="Montserrat"/>
              </a:rPr>
              <a:t>mínimo</a:t>
            </a:r>
            <a:r>
              <a:rPr lang="en-US" dirty="0">
                <a:solidFill>
                  <a:srgbClr val="000000"/>
                </a:solidFill>
                <a:latin typeface="Arial" panose="020B0604020202020204" pitchFamily="34" charset="0"/>
                <a:ea typeface="Montserrat"/>
                <a:cs typeface="Arial" panose="020B0604020202020204" pitchFamily="34" charset="0"/>
                <a:sym typeface="Montserrat"/>
              </a:rPr>
              <a:t>, 200 </a:t>
            </a:r>
            <a:r>
              <a:rPr lang="en-US" dirty="0" err="1">
                <a:solidFill>
                  <a:srgbClr val="000000"/>
                </a:solidFill>
                <a:latin typeface="Arial" panose="020B0604020202020204" pitchFamily="34" charset="0"/>
                <a:ea typeface="Montserrat"/>
                <a:cs typeface="Arial" panose="020B0604020202020204" pitchFamily="34" charset="0"/>
                <a:sym typeface="Montserrat"/>
              </a:rPr>
              <a:t>dias</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letivos</a:t>
            </a:r>
            <a:r>
              <a:rPr lang="en-US" dirty="0">
                <a:solidFill>
                  <a:srgbClr val="000000"/>
                </a:solidFill>
                <a:latin typeface="Arial" panose="020B0604020202020204" pitchFamily="34" charset="0"/>
                <a:ea typeface="Montserrat"/>
                <a:cs typeface="Arial" panose="020B0604020202020204" pitchFamily="34" charset="0"/>
                <a:sym typeface="Montserrat"/>
              </a:rPr>
              <a:t>;</a:t>
            </a:r>
          </a:p>
          <a:p>
            <a:pPr marL="647648" lvl="1" indent="-323824" algn="just">
              <a:lnSpc>
                <a:spcPts val="4169"/>
              </a:lnSpc>
              <a:buFont typeface="Arial"/>
              <a:buChar char="•"/>
            </a:pPr>
            <a:r>
              <a:rPr lang="en-US" dirty="0" err="1">
                <a:solidFill>
                  <a:srgbClr val="000000"/>
                </a:solidFill>
                <a:latin typeface="Arial" panose="020B0604020202020204" pitchFamily="34" charset="0"/>
                <a:ea typeface="Montserrat"/>
                <a:cs typeface="Arial" panose="020B0604020202020204" pitchFamily="34" charset="0"/>
                <a:sym typeface="Montserrat"/>
              </a:rPr>
              <a:t>Ações</a:t>
            </a:r>
            <a:r>
              <a:rPr lang="en-US" dirty="0">
                <a:solidFill>
                  <a:srgbClr val="000000"/>
                </a:solidFill>
                <a:latin typeface="Arial" panose="020B0604020202020204" pitchFamily="34" charset="0"/>
                <a:ea typeface="Montserrat"/>
                <a:cs typeface="Arial" panose="020B0604020202020204" pitchFamily="34" charset="0"/>
                <a:sym typeface="Montserrat"/>
              </a:rPr>
              <a:t> de </a:t>
            </a:r>
            <a:r>
              <a:rPr lang="en-US" dirty="0" err="1">
                <a:solidFill>
                  <a:srgbClr val="000000"/>
                </a:solidFill>
                <a:latin typeface="Arial" panose="020B0604020202020204" pitchFamily="34" charset="0"/>
                <a:ea typeface="Montserrat"/>
                <a:cs typeface="Arial" panose="020B0604020202020204" pitchFamily="34" charset="0"/>
                <a:sym typeface="Montserrat"/>
              </a:rPr>
              <a:t>educação</a:t>
            </a:r>
            <a:r>
              <a:rPr lang="en-US" dirty="0">
                <a:solidFill>
                  <a:srgbClr val="000000"/>
                </a:solidFill>
                <a:latin typeface="Arial" panose="020B0604020202020204" pitchFamily="34" charset="0"/>
                <a:ea typeface="Montserrat"/>
                <a:cs typeface="Arial" panose="020B0604020202020204" pitchFamily="34" charset="0"/>
                <a:sym typeface="Montserrat"/>
              </a:rPr>
              <a:t> </a:t>
            </a:r>
            <a:r>
              <a:rPr lang="en-US" dirty="0" err="1">
                <a:solidFill>
                  <a:srgbClr val="000000"/>
                </a:solidFill>
                <a:latin typeface="Arial" panose="020B0604020202020204" pitchFamily="34" charset="0"/>
                <a:ea typeface="Montserrat"/>
                <a:cs typeface="Arial" panose="020B0604020202020204" pitchFamily="34" charset="0"/>
                <a:sym typeface="Montserrat"/>
              </a:rPr>
              <a:t>alimentar</a:t>
            </a:r>
            <a:r>
              <a:rPr lang="en-US" dirty="0">
                <a:solidFill>
                  <a:srgbClr val="000000"/>
                </a:solidFill>
                <a:latin typeface="Arial" panose="020B0604020202020204" pitchFamily="34" charset="0"/>
                <a:ea typeface="Montserrat"/>
                <a:cs typeface="Arial" panose="020B0604020202020204" pitchFamily="34" charset="0"/>
                <a:sym typeface="Montserrat"/>
              </a:rPr>
              <a:t> e </a:t>
            </a:r>
            <a:r>
              <a:rPr lang="en-US" dirty="0" err="1">
                <a:solidFill>
                  <a:srgbClr val="000000"/>
                </a:solidFill>
                <a:latin typeface="Arial" panose="020B0604020202020204" pitchFamily="34" charset="0"/>
                <a:ea typeface="Montserrat"/>
                <a:cs typeface="Arial" panose="020B0604020202020204" pitchFamily="34" charset="0"/>
                <a:sym typeface="Montserrat"/>
              </a:rPr>
              <a:t>nutricional</a:t>
            </a:r>
            <a:r>
              <a:rPr lang="en-US" dirty="0">
                <a:solidFill>
                  <a:srgbClr val="000000"/>
                </a:solidFill>
                <a:latin typeface="Arial" panose="020B0604020202020204" pitchFamily="34" charset="0"/>
                <a:ea typeface="Montserrat"/>
                <a:cs typeface="Arial" panose="020B0604020202020204" pitchFamily="34" charset="0"/>
                <a:sym typeface="Montserrat"/>
              </a:rPr>
              <a:t>.</a:t>
            </a:r>
          </a:p>
        </p:txBody>
      </p:sp>
      <p:sp>
        <p:nvSpPr>
          <p:cNvPr id="7" name="TextBox 10">
            <a:extLst>
              <a:ext uri="{FF2B5EF4-FFF2-40B4-BE49-F238E27FC236}">
                <a16:creationId xmlns:a16="http://schemas.microsoft.com/office/drawing/2014/main" id="{FCF1FE74-D086-1AA4-879D-A165EA61B60C}"/>
              </a:ext>
            </a:extLst>
          </p:cNvPr>
          <p:cNvSpPr txBox="1"/>
          <p:nvPr/>
        </p:nvSpPr>
        <p:spPr>
          <a:xfrm>
            <a:off x="774876" y="3861931"/>
            <a:ext cx="16306998" cy="491225"/>
          </a:xfrm>
          <a:prstGeom prst="rect">
            <a:avLst/>
          </a:prstGeom>
        </p:spPr>
        <p:txBody>
          <a:bodyPr lIns="0" tIns="0" rIns="0" bIns="0" rtlCol="0" anchor="t">
            <a:spAutoFit/>
          </a:bodyPr>
          <a:lstStyle/>
          <a:p>
            <a:pPr marL="342900" indent="-342900" algn="l">
              <a:lnSpc>
                <a:spcPts val="4479"/>
              </a:lnSpc>
              <a:buFont typeface="Wingdings" panose="05000000000000000000" pitchFamily="2" charset="2"/>
              <a:buChar char="Ø"/>
            </a:pP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Conselho</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de </a:t>
            </a: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Alimentação</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Escolar (</a:t>
            </a:r>
            <a:r>
              <a:rPr lang="en-US" sz="2000" b="1" dirty="0" err="1">
                <a:solidFill>
                  <a:srgbClr val="000000"/>
                </a:solidFill>
                <a:latin typeface="Arial" panose="020B0604020202020204" pitchFamily="34" charset="0"/>
                <a:ea typeface="Montserrat Bold"/>
                <a:cs typeface="Arial" panose="020B0604020202020204" pitchFamily="34" charset="0"/>
                <a:sym typeface="Montserrat Bold"/>
              </a:rPr>
              <a:t>componente</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fundamental do PNAE)</a:t>
            </a:r>
          </a:p>
        </p:txBody>
      </p:sp>
      <p:sp>
        <p:nvSpPr>
          <p:cNvPr id="9" name="CaixaDeTexto 8">
            <a:extLst>
              <a:ext uri="{FF2B5EF4-FFF2-40B4-BE49-F238E27FC236}">
                <a16:creationId xmlns:a16="http://schemas.microsoft.com/office/drawing/2014/main" id="{A335E717-483D-16B0-0D50-2B1508EC43AA}"/>
              </a:ext>
            </a:extLst>
          </p:cNvPr>
          <p:cNvSpPr txBox="1"/>
          <p:nvPr/>
        </p:nvSpPr>
        <p:spPr>
          <a:xfrm>
            <a:off x="862014" y="4223689"/>
            <a:ext cx="10858704" cy="2164695"/>
          </a:xfrm>
          <a:prstGeom prst="rect">
            <a:avLst/>
          </a:prstGeom>
          <a:noFill/>
        </p:spPr>
        <p:txBody>
          <a:bodyPr wrap="square">
            <a:spAutoFit/>
          </a:bodyPr>
          <a:lstStyle/>
          <a:p>
            <a:pPr marL="647648" lvl="1" indent="-323824" algn="just">
              <a:lnSpc>
                <a:spcPts val="4169"/>
              </a:lnSpc>
              <a:buFont typeface="Arial"/>
              <a:buChar char="•"/>
            </a:pPr>
            <a:r>
              <a:rPr lang="en-US" sz="1800" dirty="0" err="1">
                <a:solidFill>
                  <a:srgbClr val="000000"/>
                </a:solidFill>
                <a:latin typeface="Arial" panose="020B0604020202020204" pitchFamily="34" charset="0"/>
                <a:ea typeface="Montserrat"/>
                <a:cs typeface="Arial" panose="020B0604020202020204" pitchFamily="34" charset="0"/>
                <a:sym typeface="Montserrat"/>
              </a:rPr>
              <a:t>Responsável</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por</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monitorar</a:t>
            </a:r>
            <a:r>
              <a:rPr lang="en-US" sz="1800" dirty="0">
                <a:solidFill>
                  <a:srgbClr val="000000"/>
                </a:solidFill>
                <a:latin typeface="Arial" panose="020B0604020202020204" pitchFamily="34" charset="0"/>
                <a:ea typeface="Montserrat"/>
                <a:cs typeface="Arial" panose="020B0604020202020204" pitchFamily="34" charset="0"/>
                <a:sym typeface="Montserrat"/>
              </a:rPr>
              <a:t> e </a:t>
            </a:r>
            <a:r>
              <a:rPr lang="en-US" sz="1800" dirty="0" err="1">
                <a:solidFill>
                  <a:srgbClr val="000000"/>
                </a:solidFill>
                <a:latin typeface="Arial" panose="020B0604020202020204" pitchFamily="34" charset="0"/>
                <a:ea typeface="Montserrat"/>
                <a:cs typeface="Arial" panose="020B0604020202020204" pitchFamily="34" charset="0"/>
                <a:sym typeface="Montserrat"/>
              </a:rPr>
              <a:t>fiscalizar</a:t>
            </a:r>
            <a:r>
              <a:rPr lang="en-US" sz="1800" dirty="0">
                <a:solidFill>
                  <a:srgbClr val="000000"/>
                </a:solidFill>
                <a:latin typeface="Arial" panose="020B0604020202020204" pitchFamily="34" charset="0"/>
                <a:ea typeface="Montserrat"/>
                <a:cs typeface="Arial" panose="020B0604020202020204" pitchFamily="34" charset="0"/>
                <a:sym typeface="Montserrat"/>
              </a:rPr>
              <a:t> a </a:t>
            </a:r>
            <a:r>
              <a:rPr lang="en-US" sz="1800" dirty="0" err="1">
                <a:solidFill>
                  <a:srgbClr val="000000"/>
                </a:solidFill>
                <a:latin typeface="Arial" panose="020B0604020202020204" pitchFamily="34" charset="0"/>
                <a:ea typeface="Montserrat"/>
                <a:cs typeface="Arial" panose="020B0604020202020204" pitchFamily="34" charset="0"/>
                <a:sym typeface="Montserrat"/>
              </a:rPr>
              <a:t>aplicação</a:t>
            </a:r>
            <a:r>
              <a:rPr lang="en-US" sz="1800" dirty="0">
                <a:solidFill>
                  <a:srgbClr val="000000"/>
                </a:solidFill>
                <a:latin typeface="Arial" panose="020B0604020202020204" pitchFamily="34" charset="0"/>
                <a:ea typeface="Montserrat"/>
                <a:cs typeface="Arial" panose="020B0604020202020204" pitchFamily="34" charset="0"/>
                <a:sym typeface="Montserrat"/>
              </a:rPr>
              <a:t> dos </a:t>
            </a:r>
            <a:r>
              <a:rPr lang="en-US" sz="1800" dirty="0" err="1">
                <a:solidFill>
                  <a:srgbClr val="000000"/>
                </a:solidFill>
                <a:latin typeface="Arial" panose="020B0604020202020204" pitchFamily="34" charset="0"/>
                <a:ea typeface="Montserrat"/>
                <a:cs typeface="Arial" panose="020B0604020202020204" pitchFamily="34" charset="0"/>
                <a:sym typeface="Montserrat"/>
              </a:rPr>
              <a:t>recursos</a:t>
            </a:r>
            <a:r>
              <a:rPr lang="en-US" sz="1800" dirty="0">
                <a:solidFill>
                  <a:srgbClr val="000000"/>
                </a:solidFill>
                <a:latin typeface="Arial" panose="020B0604020202020204" pitchFamily="34" charset="0"/>
                <a:ea typeface="Montserrat"/>
                <a:cs typeface="Arial" panose="020B0604020202020204" pitchFamily="34" charset="0"/>
                <a:sym typeface="Montserrat"/>
              </a:rPr>
              <a:t>;</a:t>
            </a:r>
          </a:p>
          <a:p>
            <a:pPr marL="647648" lvl="1" indent="-323824" algn="just">
              <a:lnSpc>
                <a:spcPts val="4169"/>
              </a:lnSpc>
              <a:buFont typeface="Arial"/>
              <a:buChar char="•"/>
            </a:pPr>
            <a:r>
              <a:rPr lang="en-US" sz="1800" dirty="0" err="1">
                <a:solidFill>
                  <a:srgbClr val="000000"/>
                </a:solidFill>
                <a:latin typeface="Arial" panose="020B0604020202020204" pitchFamily="34" charset="0"/>
                <a:ea typeface="Montserrat"/>
                <a:cs typeface="Arial" panose="020B0604020202020204" pitchFamily="34" charset="0"/>
                <a:sym typeface="Montserrat"/>
              </a:rPr>
              <a:t>Realizar</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visitas</a:t>
            </a:r>
            <a:r>
              <a:rPr lang="en-US" sz="1800" dirty="0">
                <a:solidFill>
                  <a:srgbClr val="000000"/>
                </a:solidFill>
                <a:latin typeface="Arial" panose="020B0604020202020204" pitchFamily="34" charset="0"/>
                <a:ea typeface="Montserrat"/>
                <a:cs typeface="Arial" panose="020B0604020202020204" pitchFamily="34" charset="0"/>
                <a:sym typeface="Montserrat"/>
              </a:rPr>
              <a:t> de </a:t>
            </a:r>
            <a:r>
              <a:rPr lang="en-US" sz="1800" dirty="0" err="1">
                <a:solidFill>
                  <a:srgbClr val="000000"/>
                </a:solidFill>
                <a:latin typeface="Arial" panose="020B0604020202020204" pitchFamily="34" charset="0"/>
                <a:ea typeface="Montserrat"/>
                <a:cs typeface="Arial" panose="020B0604020202020204" pitchFamily="34" charset="0"/>
                <a:sym typeface="Montserrat"/>
              </a:rPr>
              <a:t>supervisão</a:t>
            </a:r>
            <a:r>
              <a:rPr lang="en-US" sz="1800" dirty="0">
                <a:solidFill>
                  <a:srgbClr val="000000"/>
                </a:solidFill>
                <a:latin typeface="Arial" panose="020B0604020202020204" pitchFamily="34" charset="0"/>
                <a:ea typeface="Montserrat"/>
                <a:cs typeface="Arial" panose="020B0604020202020204" pitchFamily="34" charset="0"/>
                <a:sym typeface="Montserrat"/>
              </a:rPr>
              <a:t>;</a:t>
            </a:r>
          </a:p>
          <a:p>
            <a:pPr marL="647648" lvl="1" indent="-323824" algn="just">
              <a:lnSpc>
                <a:spcPts val="4169"/>
              </a:lnSpc>
              <a:buFont typeface="Arial"/>
              <a:buChar char="•"/>
            </a:pPr>
            <a:r>
              <a:rPr lang="en-US" sz="1800" dirty="0" err="1">
                <a:solidFill>
                  <a:srgbClr val="000000"/>
                </a:solidFill>
                <a:latin typeface="Arial" panose="020B0604020202020204" pitchFamily="34" charset="0"/>
                <a:ea typeface="Montserrat"/>
                <a:cs typeface="Arial" panose="020B0604020202020204" pitchFamily="34" charset="0"/>
                <a:sym typeface="Montserrat"/>
              </a:rPr>
              <a:t>Analisar</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prestação</a:t>
            </a:r>
            <a:r>
              <a:rPr lang="en-US" sz="1800" dirty="0">
                <a:solidFill>
                  <a:srgbClr val="000000"/>
                </a:solidFill>
                <a:latin typeface="Arial" panose="020B0604020202020204" pitchFamily="34" charset="0"/>
                <a:ea typeface="Montserrat"/>
                <a:cs typeface="Arial" panose="020B0604020202020204" pitchFamily="34" charset="0"/>
                <a:sym typeface="Montserrat"/>
              </a:rPr>
              <a:t> de </a:t>
            </a:r>
            <a:r>
              <a:rPr lang="en-US" sz="1800" dirty="0" err="1">
                <a:solidFill>
                  <a:srgbClr val="000000"/>
                </a:solidFill>
                <a:latin typeface="Arial" panose="020B0604020202020204" pitchFamily="34" charset="0"/>
                <a:ea typeface="Montserrat"/>
                <a:cs typeface="Arial" panose="020B0604020202020204" pitchFamily="34" charset="0"/>
                <a:sym typeface="Montserrat"/>
              </a:rPr>
              <a:t>contas</a:t>
            </a:r>
            <a:r>
              <a:rPr lang="en-US" sz="1800" dirty="0">
                <a:solidFill>
                  <a:srgbClr val="000000"/>
                </a:solidFill>
                <a:latin typeface="Arial" panose="020B0604020202020204" pitchFamily="34" charset="0"/>
                <a:ea typeface="Montserrat"/>
                <a:cs typeface="Arial" panose="020B0604020202020204" pitchFamily="34" charset="0"/>
                <a:sym typeface="Montserrat"/>
              </a:rPr>
              <a:t>;</a:t>
            </a:r>
          </a:p>
          <a:p>
            <a:pPr marL="647648" lvl="1" indent="-323824" algn="just">
              <a:lnSpc>
                <a:spcPts val="4169"/>
              </a:lnSpc>
              <a:buFont typeface="Arial"/>
              <a:buChar char="•"/>
            </a:pPr>
            <a:r>
              <a:rPr lang="en-US" sz="1800" dirty="0" err="1">
                <a:solidFill>
                  <a:srgbClr val="000000"/>
                </a:solidFill>
                <a:latin typeface="Arial" panose="020B0604020202020204" pitchFamily="34" charset="0"/>
                <a:ea typeface="Montserrat"/>
                <a:cs typeface="Arial" panose="020B0604020202020204" pitchFamily="34" charset="0"/>
                <a:sym typeface="Montserrat"/>
              </a:rPr>
              <a:t>Fornecer</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informações</a:t>
            </a:r>
            <a:r>
              <a:rPr lang="en-US" sz="1800" dirty="0">
                <a:solidFill>
                  <a:srgbClr val="000000"/>
                </a:solidFill>
                <a:latin typeface="Arial" panose="020B0604020202020204" pitchFamily="34" charset="0"/>
                <a:ea typeface="Montserrat"/>
                <a:cs typeface="Arial" panose="020B0604020202020204" pitchFamily="34" charset="0"/>
                <a:sym typeface="Montserrat"/>
              </a:rPr>
              <a:t> e </a:t>
            </a:r>
            <a:r>
              <a:rPr lang="en-US" sz="1800" dirty="0" err="1">
                <a:solidFill>
                  <a:srgbClr val="000000"/>
                </a:solidFill>
                <a:latin typeface="Arial" panose="020B0604020202020204" pitchFamily="34" charset="0"/>
                <a:ea typeface="Montserrat"/>
                <a:cs typeface="Arial" panose="020B0604020202020204" pitchFamily="34" charset="0"/>
                <a:sym typeface="Montserrat"/>
              </a:rPr>
              <a:t>apresentar</a:t>
            </a:r>
            <a:r>
              <a:rPr lang="en-US" sz="1800" dirty="0">
                <a:solidFill>
                  <a:srgbClr val="000000"/>
                </a:solidFill>
                <a:latin typeface="Arial" panose="020B0604020202020204" pitchFamily="34" charset="0"/>
                <a:ea typeface="Montserrat"/>
                <a:cs typeface="Arial" panose="020B0604020202020204" pitchFamily="34" charset="0"/>
                <a:sym typeface="Montserrat"/>
              </a:rPr>
              <a:t> </a:t>
            </a:r>
            <a:r>
              <a:rPr lang="en-US" sz="1800" dirty="0" err="1">
                <a:solidFill>
                  <a:srgbClr val="000000"/>
                </a:solidFill>
                <a:latin typeface="Arial" panose="020B0604020202020204" pitchFamily="34" charset="0"/>
                <a:ea typeface="Montserrat"/>
                <a:cs typeface="Arial" panose="020B0604020202020204" pitchFamily="34" charset="0"/>
                <a:sym typeface="Montserrat"/>
              </a:rPr>
              <a:t>relatórios</a:t>
            </a:r>
            <a:r>
              <a:rPr lang="en-US" sz="1800" dirty="0">
                <a:solidFill>
                  <a:srgbClr val="000000"/>
                </a:solidFill>
                <a:latin typeface="Arial" panose="020B0604020202020204" pitchFamily="34" charset="0"/>
                <a:ea typeface="Montserrat"/>
                <a:cs typeface="Arial" panose="020B0604020202020204" pitchFamily="34" charset="0"/>
                <a:sym typeface="Montserrat"/>
              </a:rPr>
              <a:t> de </a:t>
            </a:r>
            <a:r>
              <a:rPr lang="en-US" sz="1800" dirty="0" err="1">
                <a:solidFill>
                  <a:srgbClr val="000000"/>
                </a:solidFill>
                <a:latin typeface="Arial" panose="020B0604020202020204" pitchFamily="34" charset="0"/>
                <a:ea typeface="Montserrat"/>
                <a:cs typeface="Arial" panose="020B0604020202020204" pitchFamily="34" charset="0"/>
                <a:sym typeface="Montserrat"/>
              </a:rPr>
              <a:t>acompanhamento</a:t>
            </a:r>
            <a:r>
              <a:rPr lang="en-US" sz="1800" dirty="0">
                <a:solidFill>
                  <a:srgbClr val="000000"/>
                </a:solidFill>
                <a:latin typeface="Arial" panose="020B0604020202020204" pitchFamily="34" charset="0"/>
                <a:ea typeface="Montserrat"/>
                <a:cs typeface="Arial" panose="020B0604020202020204" pitchFamily="34" charset="0"/>
                <a:sym typeface="Montserrat"/>
              </a:rPr>
              <a:t> da </a:t>
            </a:r>
            <a:r>
              <a:rPr lang="en-US" sz="1800" dirty="0" err="1">
                <a:solidFill>
                  <a:srgbClr val="000000"/>
                </a:solidFill>
                <a:latin typeface="Arial" panose="020B0604020202020204" pitchFamily="34" charset="0"/>
                <a:ea typeface="Montserrat"/>
                <a:cs typeface="Arial" panose="020B0604020202020204" pitchFamily="34" charset="0"/>
                <a:sym typeface="Montserrat"/>
              </a:rPr>
              <a:t>execução</a:t>
            </a:r>
            <a:r>
              <a:rPr lang="en-US" sz="1800" dirty="0">
                <a:solidFill>
                  <a:srgbClr val="000000"/>
                </a:solidFill>
                <a:latin typeface="Arial" panose="020B0604020202020204" pitchFamily="34" charset="0"/>
                <a:ea typeface="Montserrat"/>
                <a:cs typeface="Arial" panose="020B0604020202020204" pitchFamily="34" charset="0"/>
                <a:sym typeface="Montserrat"/>
              </a:rPr>
              <a:t> do PNAE.</a:t>
            </a:r>
          </a:p>
        </p:txBody>
      </p:sp>
    </p:spTree>
    <p:extLst>
      <p:ext uri="{BB962C8B-B14F-4D97-AF65-F5344CB8AC3E}">
        <p14:creationId xmlns:p14="http://schemas.microsoft.com/office/powerpoint/2010/main" val="2928200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6D783-C63F-3DE3-0C12-1A1D1AC344E9}"/>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669F8253-1E23-3C75-8637-63DCF12CF251}"/>
              </a:ext>
            </a:extLst>
          </p:cNvPr>
          <p:cNvSpPr txBox="1"/>
          <p:nvPr/>
        </p:nvSpPr>
        <p:spPr>
          <a:xfrm>
            <a:off x="428530" y="778597"/>
            <a:ext cx="11054280" cy="3368294"/>
          </a:xfrm>
          <a:prstGeom prst="rect">
            <a:avLst/>
          </a:prstGeom>
          <a:noFill/>
        </p:spPr>
        <p:txBody>
          <a:bodyPr wrap="square">
            <a:spAutoFit/>
          </a:bodyPr>
          <a:lstStyle/>
          <a:p>
            <a:pPr marR="0" lvl="0" algn="l" defTabSz="914400" rtl="0" eaLnBrk="1" fontAlgn="auto" latinLnBrk="0" hangingPunct="1">
              <a:lnSpc>
                <a:spcPct val="115000"/>
              </a:lnSpc>
              <a:spcBef>
                <a:spcPts val="0"/>
              </a:spcBef>
              <a:spcAft>
                <a:spcPts val="0"/>
              </a:spcAft>
              <a:buClrTx/>
              <a:buSzTx/>
              <a:tabLst/>
              <a:defRPr/>
            </a:pPr>
            <a:r>
              <a:rPr kumimoji="0" lang="pt-BR" sz="2000" b="1" i="1"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 Carnes:</a:t>
            </a:r>
            <a:r>
              <a:rPr kumimoji="0" lang="pt-BR" sz="20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Devem ser armazenadas no freezer. Verificar capacidade e utilizar produtos com menor validade. </a:t>
            </a:r>
          </a:p>
          <a:p>
            <a:pPr marR="0" lvl="0" algn="l" defTabSz="914400" rtl="0" eaLnBrk="1" fontAlgn="auto" latinLnBrk="0" hangingPunct="1">
              <a:lnSpc>
                <a:spcPct val="115000"/>
              </a:lnSpc>
              <a:spcBef>
                <a:spcPts val="0"/>
              </a:spcBef>
              <a:spcAft>
                <a:spcPts val="0"/>
              </a:spcAft>
              <a:buClrTx/>
              <a:buSzTx/>
              <a:tabLst/>
              <a:defRPr/>
            </a:pPr>
            <a:r>
              <a:rPr lang="pt-BR" sz="2000" b="1" kern="100" dirty="0" err="1">
                <a:solidFill>
                  <a:prstClr val="black"/>
                </a:solidFill>
                <a:latin typeface="Arial" panose="020B0604020202020204" pitchFamily="34" charset="0"/>
                <a:ea typeface="Aptos" panose="020B0004020202020204" pitchFamily="34" charset="0"/>
                <a:cs typeface="Arial" panose="020B0604020202020204" pitchFamily="34" charset="0"/>
              </a:rPr>
              <a:t>Obs</a:t>
            </a:r>
            <a:r>
              <a:rPr lang="pt-BR" sz="2000" b="1" kern="100" dirty="0">
                <a:solidFill>
                  <a:prstClr val="black"/>
                </a:solidFill>
                <a:latin typeface="Arial" panose="020B0604020202020204" pitchFamily="34" charset="0"/>
                <a:ea typeface="Aptos" panose="020B0004020202020204" pitchFamily="34" charset="0"/>
                <a:cs typeface="Arial" panose="020B0604020202020204" pitchFamily="34" charset="0"/>
              </a:rPr>
              <a:t>: Usar etiquetas na parte externa para identificar: </a:t>
            </a:r>
            <a:r>
              <a:rPr lang="pt-BR" sz="2000" kern="100" dirty="0">
                <a:solidFill>
                  <a:prstClr val="black"/>
                </a:solidFill>
                <a:latin typeface="Arial" panose="020B0604020202020204" pitchFamily="34" charset="0"/>
                <a:ea typeface="Aptos" panose="020B0004020202020204" pitchFamily="34" charset="0"/>
                <a:cs typeface="Arial" panose="020B0604020202020204" pitchFamily="34" charset="0"/>
              </a:rPr>
              <a:t>Lote, validade e tipo de produto;</a:t>
            </a: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kumimoji="0" lang="pt-BR"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lang="pt-BR"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kumimoji="0" lang="pt-BR"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lang="pt-BR"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kumimoji="0" lang="pt-BR"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arenR"/>
              <a:tabLst/>
              <a:defRPr/>
            </a:pPr>
            <a:endParaRPr kumimoji="0" lang="pt-BR"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0"/>
              </a:spcAft>
              <a:buClrTx/>
              <a:buSzTx/>
              <a:tabLst/>
              <a:defRPr/>
            </a:pPr>
            <a:endParaRPr kumimoji="0" lang="pt-BR"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39DB2356-8743-E03C-FF70-F8D6668012B0}"/>
              </a:ext>
            </a:extLst>
          </p:cNvPr>
          <p:cNvPicPr>
            <a:picLocks noChangeAspect="1"/>
          </p:cNvPicPr>
          <p:nvPr/>
        </p:nvPicPr>
        <p:blipFill>
          <a:blip r:embed="rId2"/>
          <a:stretch>
            <a:fillRect/>
          </a:stretch>
        </p:blipFill>
        <p:spPr>
          <a:xfrm>
            <a:off x="1471095" y="2639679"/>
            <a:ext cx="3300081" cy="3319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m 4">
            <a:extLst>
              <a:ext uri="{FF2B5EF4-FFF2-40B4-BE49-F238E27FC236}">
                <a16:creationId xmlns:a16="http://schemas.microsoft.com/office/drawing/2014/main" id="{16690D5D-C243-7971-CF8F-94142FC39E77}"/>
              </a:ext>
            </a:extLst>
          </p:cNvPr>
          <p:cNvPicPr>
            <a:picLocks noChangeAspect="1"/>
          </p:cNvPicPr>
          <p:nvPr/>
        </p:nvPicPr>
        <p:blipFill>
          <a:blip r:embed="rId3"/>
          <a:stretch>
            <a:fillRect/>
          </a:stretch>
        </p:blipFill>
        <p:spPr>
          <a:xfrm>
            <a:off x="6500388" y="2639679"/>
            <a:ext cx="3367889" cy="3319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237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DC057-9203-BBA6-F5A5-38F75FA5E2D2}"/>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5B4B78A-76E0-0EF5-D578-DC3F3A3C755F}"/>
              </a:ext>
            </a:extLst>
          </p:cNvPr>
          <p:cNvSpPr txBox="1"/>
          <p:nvPr/>
        </p:nvSpPr>
        <p:spPr>
          <a:xfrm>
            <a:off x="973247" y="668191"/>
            <a:ext cx="11054281" cy="1580626"/>
          </a:xfrm>
          <a:prstGeom prst="rect">
            <a:avLst/>
          </a:prstGeom>
          <a:noFill/>
        </p:spPr>
        <p:txBody>
          <a:bodyPr wrap="square">
            <a:spAutoFit/>
          </a:bodyPr>
          <a:lstStyle/>
          <a:p>
            <a:pPr marR="0" lvl="0" defTabSz="914400" rtl="0" eaLnBrk="1" fontAlgn="auto" latinLnBrk="0" hangingPunct="1">
              <a:lnSpc>
                <a:spcPct val="115000"/>
              </a:lnSpc>
              <a:spcBef>
                <a:spcPts val="0"/>
              </a:spcBef>
              <a:spcAft>
                <a:spcPts val="800"/>
              </a:spcAft>
              <a:buClrTx/>
              <a:buSzTx/>
              <a:tabLst/>
              <a:defRPr/>
            </a:pPr>
            <a:r>
              <a:rPr kumimoji="0" lang="pt-BR" sz="2000" b="1" i="1"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3) Secos:</a:t>
            </a:r>
          </a:p>
          <a:p>
            <a:pPr marR="0" lvl="0" algn="l" defTabSz="914400" rtl="0" eaLnBrk="1" fontAlgn="auto" latinLnBrk="0" hangingPunct="1">
              <a:lnSpc>
                <a:spcPct val="115000"/>
              </a:lnSpc>
              <a:spcBef>
                <a:spcPts val="0"/>
              </a:spcBef>
              <a:spcAft>
                <a:spcPts val="800"/>
              </a:spcAft>
              <a:buClrTx/>
              <a:buSzTx/>
              <a:tabLst/>
              <a:defRPr/>
            </a:pPr>
            <a:r>
              <a:rPr kumimoji="0" lang="pt-BR" sz="20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Os produtos devem ser armazenados nas prateleiras e paletes, organizados por tipo, e distantes das paredes. Utilizar etiquetas para identificar a validade dos produtos. Produtos de limpeza devem ser armazenados de forma segregada.</a:t>
            </a:r>
          </a:p>
        </p:txBody>
      </p:sp>
      <p:pic>
        <p:nvPicPr>
          <p:cNvPr id="6" name="Imagem 5">
            <a:extLst>
              <a:ext uri="{FF2B5EF4-FFF2-40B4-BE49-F238E27FC236}">
                <a16:creationId xmlns:a16="http://schemas.microsoft.com/office/drawing/2014/main" id="{75CD083B-A70C-D590-4423-88055F8FC860}"/>
              </a:ext>
            </a:extLst>
          </p:cNvPr>
          <p:cNvPicPr>
            <a:picLocks noChangeAspect="1"/>
          </p:cNvPicPr>
          <p:nvPr/>
        </p:nvPicPr>
        <p:blipFill>
          <a:blip r:embed="rId2"/>
          <a:stretch>
            <a:fillRect/>
          </a:stretch>
        </p:blipFill>
        <p:spPr>
          <a:xfrm>
            <a:off x="488888" y="2765196"/>
            <a:ext cx="3956364" cy="3188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m 6">
            <a:extLst>
              <a:ext uri="{FF2B5EF4-FFF2-40B4-BE49-F238E27FC236}">
                <a16:creationId xmlns:a16="http://schemas.microsoft.com/office/drawing/2014/main" id="{FAACD0A1-721C-29F2-D1C7-CE7800BB66C3}"/>
              </a:ext>
            </a:extLst>
          </p:cNvPr>
          <p:cNvPicPr>
            <a:picLocks noChangeAspect="1"/>
          </p:cNvPicPr>
          <p:nvPr/>
        </p:nvPicPr>
        <p:blipFill>
          <a:blip r:embed="rId3"/>
          <a:stretch>
            <a:fillRect/>
          </a:stretch>
        </p:blipFill>
        <p:spPr>
          <a:xfrm>
            <a:off x="4683439" y="2765196"/>
            <a:ext cx="2398119" cy="3188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m 7">
            <a:extLst>
              <a:ext uri="{FF2B5EF4-FFF2-40B4-BE49-F238E27FC236}">
                <a16:creationId xmlns:a16="http://schemas.microsoft.com/office/drawing/2014/main" id="{16BE5478-C93F-A6B1-022A-58C9FF413AE2}"/>
              </a:ext>
            </a:extLst>
          </p:cNvPr>
          <p:cNvPicPr>
            <a:picLocks noChangeAspect="1"/>
          </p:cNvPicPr>
          <p:nvPr/>
        </p:nvPicPr>
        <p:blipFill>
          <a:blip r:embed="rId4"/>
          <a:stretch>
            <a:fillRect/>
          </a:stretch>
        </p:blipFill>
        <p:spPr>
          <a:xfrm>
            <a:off x="7500570" y="2765196"/>
            <a:ext cx="3779799" cy="3188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626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7F9E381-056B-491C-71C0-B64F1433BAF7}"/>
              </a:ext>
            </a:extLst>
          </p:cNvPr>
          <p:cNvPicPr>
            <a:picLocks noChangeAspect="1"/>
          </p:cNvPicPr>
          <p:nvPr/>
        </p:nvPicPr>
        <p:blipFill>
          <a:blip r:embed="rId2"/>
          <a:stretch>
            <a:fillRect/>
          </a:stretch>
        </p:blipFill>
        <p:spPr>
          <a:xfrm>
            <a:off x="0" y="6710505"/>
            <a:ext cx="12192001" cy="145732"/>
          </a:xfrm>
          <a:prstGeom prst="rect">
            <a:avLst/>
          </a:prstGeom>
        </p:spPr>
      </p:pic>
      <p:sp>
        <p:nvSpPr>
          <p:cNvPr id="8" name="Título 1">
            <a:extLst>
              <a:ext uri="{FF2B5EF4-FFF2-40B4-BE49-F238E27FC236}">
                <a16:creationId xmlns:a16="http://schemas.microsoft.com/office/drawing/2014/main" id="{2048CA6E-79FE-BF7D-AF35-0F458ED105B9}"/>
              </a:ext>
            </a:extLst>
          </p:cNvPr>
          <p:cNvSpPr txBox="1">
            <a:spLocks/>
          </p:cNvSpPr>
          <p:nvPr/>
        </p:nvSpPr>
        <p:spPr>
          <a:xfrm>
            <a:off x="4574087" y="4794337"/>
            <a:ext cx="3043825" cy="275573"/>
          </a:xfrm>
          <a:prstGeom prst="rect">
            <a:avLst/>
          </a:prstGeom>
        </p:spPr>
        <p:txBody>
          <a:bodyPr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1800" b="1" dirty="0">
                <a:latin typeface="Verdana" panose="020B0604030504040204" pitchFamily="34" charset="0"/>
                <a:ea typeface="Verdana" panose="020B0604030504040204" pitchFamily="34" charset="0"/>
                <a:cs typeface="Verdana" panose="020B0604030504040204" pitchFamily="34" charset="0"/>
              </a:rPr>
              <a:t>OBRIGADO</a:t>
            </a:r>
          </a:p>
          <a:p>
            <a:pPr algn="ctr"/>
            <a:endParaRPr lang="pt-BR" sz="18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1182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5FDEE38-875D-6F21-6941-024E4BF2B347}"/>
              </a:ext>
            </a:extLst>
          </p:cNvPr>
          <p:cNvSpPr txBox="1"/>
          <p:nvPr/>
        </p:nvSpPr>
        <p:spPr>
          <a:xfrm>
            <a:off x="1484768" y="752634"/>
            <a:ext cx="8981038" cy="523220"/>
          </a:xfrm>
          <a:prstGeom prst="rect">
            <a:avLst/>
          </a:prstGeom>
          <a:noFill/>
        </p:spPr>
        <p:txBody>
          <a:bodyPr wrap="square">
            <a:spAutoFit/>
          </a:bodyPr>
          <a:lstStyle/>
          <a:p>
            <a:r>
              <a:rPr lang="pt-BR" sz="2800" i="0" dirty="0">
                <a:solidFill>
                  <a:srgbClr val="000000"/>
                </a:solidFill>
                <a:effectLst/>
                <a:latin typeface="Arial" panose="020B0604020202020204" pitchFamily="34" charset="0"/>
                <a:cs typeface="Arial" panose="020B0604020202020204" pitchFamily="34" charset="0"/>
              </a:rPr>
              <a:t>Atribuições - Divisão de Alimentação Escolar – DAE</a:t>
            </a:r>
            <a:endParaRPr lang="pt-BR" sz="28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6D1C21AE-2026-DD2B-B95B-8732D9BBEDDF}"/>
              </a:ext>
            </a:extLst>
          </p:cNvPr>
          <p:cNvSpPr txBox="1"/>
          <p:nvPr/>
        </p:nvSpPr>
        <p:spPr>
          <a:xfrm>
            <a:off x="1065480" y="1839453"/>
            <a:ext cx="10061040" cy="3785652"/>
          </a:xfrm>
          <a:prstGeom prst="rect">
            <a:avLst/>
          </a:prstGeom>
          <a:noFill/>
        </p:spPr>
        <p:txBody>
          <a:bodyPr wrap="square">
            <a:spAutoFit/>
          </a:bodyPr>
          <a:lstStyle/>
          <a:p>
            <a:pPr algn="just">
              <a:buNone/>
            </a:pPr>
            <a:r>
              <a:rPr lang="pt-BR" sz="2000" dirty="0">
                <a:effectLst/>
                <a:latin typeface="Arial" panose="020B0604020202020204" pitchFamily="34" charset="0"/>
                <a:cs typeface="Arial" panose="020B0604020202020204" pitchFamily="34" charset="0"/>
              </a:rPr>
              <a:t>I- Subsidiar técnica e administrativamente as unidades escolares atendidas pelas Entidades executoras (Secretarias de Estado de Educação e Prefeituras Municipais), das ações relativas à alimentação escolar;</a:t>
            </a:r>
          </a:p>
          <a:p>
            <a:pPr algn="just">
              <a:buNone/>
            </a:pPr>
            <a:r>
              <a:rPr lang="pt-BR" sz="2000" dirty="0">
                <a:effectLst/>
                <a:latin typeface="Arial" panose="020B0604020202020204" pitchFamily="34" charset="0"/>
                <a:cs typeface="Arial" panose="020B0604020202020204" pitchFamily="34" charset="0"/>
              </a:rPr>
              <a:t>II - Orientar os procedimentos necessários para garantir a à alimentação escolar dos alunos dos cursos AMS, que ocorrem nos prédios das Fatecs; </a:t>
            </a:r>
          </a:p>
          <a:p>
            <a:pPr algn="just">
              <a:buNone/>
            </a:pPr>
            <a:r>
              <a:rPr lang="pt-BR" sz="2000" dirty="0">
                <a:effectLst/>
                <a:latin typeface="Arial" panose="020B0604020202020204" pitchFamily="34" charset="0"/>
                <a:cs typeface="Arial" panose="020B0604020202020204" pitchFamily="34" charset="0"/>
              </a:rPr>
              <a:t>III - Supervisionar e orientar o serviço de alimentação das </a:t>
            </a:r>
            <a:r>
              <a:rPr lang="pt-BR" sz="2000" dirty="0" err="1">
                <a:effectLst/>
                <a:latin typeface="Arial" panose="020B0604020202020204" pitchFamily="34" charset="0"/>
                <a:cs typeface="Arial" panose="020B0604020202020204" pitchFamily="34" charset="0"/>
              </a:rPr>
              <a:t>Etecs</a:t>
            </a:r>
            <a:r>
              <a:rPr lang="pt-BR" sz="2000" dirty="0">
                <a:effectLst/>
                <a:latin typeface="Arial" panose="020B0604020202020204" pitchFamily="34" charset="0"/>
                <a:cs typeface="Arial" panose="020B0604020202020204" pitchFamily="34" charset="0"/>
              </a:rPr>
              <a:t> com elaboração de relatórios de visitas técnicas, com o objetivo de verificar a qualidade da alimentação fornecida aos alunos; </a:t>
            </a:r>
          </a:p>
          <a:p>
            <a:pPr algn="just">
              <a:buNone/>
            </a:pPr>
            <a:r>
              <a:rPr lang="pt-BR" sz="2000" dirty="0">
                <a:effectLst/>
                <a:latin typeface="Arial" panose="020B0604020202020204" pitchFamily="34" charset="0"/>
                <a:cs typeface="Arial" panose="020B0604020202020204" pitchFamily="34" charset="0"/>
              </a:rPr>
              <a:t>IV - Orientar as Unidades de Ensino por meio de informes técnicos, sobre o programa de alimentação escolar; </a:t>
            </a:r>
          </a:p>
          <a:p>
            <a:pPr algn="just"/>
            <a:r>
              <a:rPr lang="pt-BR" sz="2000" dirty="0">
                <a:effectLst/>
                <a:latin typeface="Arial" panose="020B0604020202020204" pitchFamily="34" charset="0"/>
                <a:cs typeface="Arial" panose="020B0604020202020204" pitchFamily="34" charset="0"/>
              </a:rPr>
              <a:t>V- Atendimento contínuo aos gestores, responsáveis pelo acompanhamento da alimentação escolar dentro da Unidade de Ensino;</a:t>
            </a:r>
          </a:p>
        </p:txBody>
      </p:sp>
      <p:sp>
        <p:nvSpPr>
          <p:cNvPr id="8" name="CaixaDeTexto 7">
            <a:extLst>
              <a:ext uri="{FF2B5EF4-FFF2-40B4-BE49-F238E27FC236}">
                <a16:creationId xmlns:a16="http://schemas.microsoft.com/office/drawing/2014/main" id="{4D323BF8-99D8-0983-EFD2-D8F6BE287923}"/>
              </a:ext>
            </a:extLst>
          </p:cNvPr>
          <p:cNvSpPr txBox="1"/>
          <p:nvPr/>
        </p:nvSpPr>
        <p:spPr>
          <a:xfrm>
            <a:off x="8611354" y="6382692"/>
            <a:ext cx="370890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Portaria CEETEPS-GDS – N.4547/25</a:t>
            </a:r>
          </a:p>
        </p:txBody>
      </p:sp>
      <p:sp>
        <p:nvSpPr>
          <p:cNvPr id="2" name="CaixaDeTexto 1">
            <a:extLst>
              <a:ext uri="{FF2B5EF4-FFF2-40B4-BE49-F238E27FC236}">
                <a16:creationId xmlns:a16="http://schemas.microsoft.com/office/drawing/2014/main" id="{96F3E5C2-B051-8678-E6C5-5C5DD6FCBC24}"/>
              </a:ext>
            </a:extLst>
          </p:cNvPr>
          <p:cNvSpPr txBox="1"/>
          <p:nvPr/>
        </p:nvSpPr>
        <p:spPr>
          <a:xfrm>
            <a:off x="1065480" y="1429868"/>
            <a:ext cx="2607398" cy="400110"/>
          </a:xfrm>
          <a:prstGeom prst="rect">
            <a:avLst/>
          </a:prstGeom>
          <a:noFill/>
        </p:spPr>
        <p:txBody>
          <a:bodyPr wrap="square" rtlCol="0">
            <a:spAutoFit/>
          </a:bodyPr>
          <a:lstStyle/>
          <a:p>
            <a:r>
              <a:rPr lang="pt-BR" sz="2000" dirty="0">
                <a:latin typeface="Arial" panose="020B0604020202020204" pitchFamily="34" charset="0"/>
                <a:cs typeface="Arial" panose="020B0604020202020204" pitchFamily="34" charset="0"/>
              </a:rPr>
              <a:t>Status “ DE”</a:t>
            </a:r>
          </a:p>
        </p:txBody>
      </p:sp>
    </p:spTree>
    <p:extLst>
      <p:ext uri="{BB962C8B-B14F-4D97-AF65-F5344CB8AC3E}">
        <p14:creationId xmlns:p14="http://schemas.microsoft.com/office/powerpoint/2010/main" val="23417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98736" y="508737"/>
            <a:ext cx="11206269" cy="447238"/>
          </a:xfrm>
          <a:prstGeom prst="rect">
            <a:avLst/>
          </a:prstGeom>
        </p:spPr>
        <p:txBody>
          <a:bodyPr lIns="0" tIns="0" rIns="0" bIns="0" rtlCol="0" anchor="t">
            <a:spAutoFit/>
          </a:bodyPr>
          <a:lstStyle/>
          <a:p>
            <a:pPr algn="ctr">
              <a:lnSpc>
                <a:spcPts val="3826"/>
              </a:lnSpc>
            </a:pP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Logística</a:t>
            </a:r>
            <a:r>
              <a:rPr lang="en-US" sz="2800" dirty="0">
                <a:solidFill>
                  <a:srgbClr val="000000"/>
                </a:solidFill>
                <a:latin typeface="Arial" panose="020B0604020202020204" pitchFamily="34" charset="0"/>
                <a:ea typeface="Montserrat Bold"/>
                <a:cs typeface="Arial" panose="020B0604020202020204" pitchFamily="34" charset="0"/>
                <a:sym typeface="Montserrat Bold"/>
              </a:rPr>
              <a:t> de </a:t>
            </a: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distribuição</a:t>
            </a:r>
            <a:endParaRPr lang="en-US" sz="2800" dirty="0">
              <a:solidFill>
                <a:srgbClr val="000000"/>
              </a:solidFill>
              <a:latin typeface="Arial" panose="020B0604020202020204" pitchFamily="34" charset="0"/>
              <a:ea typeface="Montserrat Bold"/>
              <a:cs typeface="Arial" panose="020B0604020202020204" pitchFamily="34" charset="0"/>
              <a:sym typeface="Montserrat Bold"/>
            </a:endParaRPr>
          </a:p>
        </p:txBody>
      </p:sp>
      <p:sp>
        <p:nvSpPr>
          <p:cNvPr id="4" name="TextBox 4"/>
          <p:cNvSpPr txBox="1"/>
          <p:nvPr/>
        </p:nvSpPr>
        <p:spPr>
          <a:xfrm>
            <a:off x="712909" y="1360857"/>
            <a:ext cx="10871332" cy="350802"/>
          </a:xfrm>
          <a:prstGeom prst="rect">
            <a:avLst/>
          </a:prstGeom>
        </p:spPr>
        <p:txBody>
          <a:bodyPr lIns="0" tIns="0" rIns="0" bIns="0" rtlCol="0" anchor="t">
            <a:spAutoFit/>
          </a:bodyPr>
          <a:lstStyle/>
          <a:p>
            <a:pPr>
              <a:lnSpc>
                <a:spcPts val="2986"/>
              </a:lnSpc>
            </a:pPr>
            <a:r>
              <a:rPr lang="en-US" sz="2000" dirty="0">
                <a:solidFill>
                  <a:srgbClr val="000000"/>
                </a:solidFill>
                <a:latin typeface="Arial" panose="020B0604020202020204" pitchFamily="34" charset="0"/>
                <a:ea typeface="Montserrat Bold"/>
                <a:cs typeface="Arial" panose="020B0604020202020204" pitchFamily="34" charset="0"/>
                <a:sym typeface="Montserrat Bold"/>
              </a:rPr>
              <a:t>As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diretorias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são</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divididas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em</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3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agrupamentos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conforme</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logística</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de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distribuição</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a:t>
            </a:r>
          </a:p>
        </p:txBody>
      </p:sp>
      <p:sp>
        <p:nvSpPr>
          <p:cNvPr id="8" name="TextBox 8"/>
          <p:cNvSpPr txBox="1"/>
          <p:nvPr/>
        </p:nvSpPr>
        <p:spPr>
          <a:xfrm>
            <a:off x="1098013" y="2008885"/>
            <a:ext cx="10871332" cy="1050800"/>
          </a:xfrm>
          <a:prstGeom prst="rect">
            <a:avLst/>
          </a:prstGeom>
        </p:spPr>
        <p:txBody>
          <a:bodyPr lIns="0" tIns="0" rIns="0" bIns="0" rtlCol="0" anchor="t">
            <a:spAutoFit/>
          </a:bodyPr>
          <a:lstStyle/>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Agrupamento</a:t>
            </a:r>
            <a:r>
              <a:rPr lang="en-US" sz="1999" dirty="0">
                <a:solidFill>
                  <a:srgbClr val="000000"/>
                </a:solidFill>
                <a:latin typeface="Arial" panose="020B0604020202020204" pitchFamily="34" charset="0"/>
                <a:ea typeface="Montserrat"/>
                <a:cs typeface="Arial" panose="020B0604020202020204" pitchFamily="34" charset="0"/>
                <a:sym typeface="Montserrat"/>
              </a:rPr>
              <a:t> I;</a:t>
            </a:r>
          </a:p>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Agrupamento</a:t>
            </a:r>
            <a:r>
              <a:rPr lang="en-US" sz="1999" dirty="0">
                <a:solidFill>
                  <a:srgbClr val="000000"/>
                </a:solidFill>
                <a:latin typeface="Arial" panose="020B0604020202020204" pitchFamily="34" charset="0"/>
                <a:ea typeface="Montserrat"/>
                <a:cs typeface="Arial" panose="020B0604020202020204" pitchFamily="34" charset="0"/>
                <a:sym typeface="Montserrat"/>
              </a:rPr>
              <a:t> II;</a:t>
            </a:r>
          </a:p>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Agrupamento</a:t>
            </a:r>
            <a:r>
              <a:rPr lang="en-US" sz="1999" dirty="0">
                <a:solidFill>
                  <a:srgbClr val="000000"/>
                </a:solidFill>
                <a:latin typeface="Arial" panose="020B0604020202020204" pitchFamily="34" charset="0"/>
                <a:ea typeface="Montserrat"/>
                <a:cs typeface="Arial" panose="020B0604020202020204" pitchFamily="34" charset="0"/>
                <a:sym typeface="Montserrat"/>
              </a:rPr>
              <a:t> III;</a:t>
            </a:r>
          </a:p>
        </p:txBody>
      </p:sp>
      <p:sp>
        <p:nvSpPr>
          <p:cNvPr id="9" name="TextBox 9"/>
          <p:cNvSpPr txBox="1"/>
          <p:nvPr/>
        </p:nvSpPr>
        <p:spPr>
          <a:xfrm>
            <a:off x="739119" y="3547587"/>
            <a:ext cx="10871332" cy="356123"/>
          </a:xfrm>
          <a:prstGeom prst="rect">
            <a:avLst/>
          </a:prstGeom>
        </p:spPr>
        <p:txBody>
          <a:bodyPr lIns="0" tIns="0" rIns="0" bIns="0" rtlCol="0" anchor="t">
            <a:spAutoFit/>
          </a:bodyPr>
          <a:lstStyle/>
          <a:p>
            <a:pPr>
              <a:lnSpc>
                <a:spcPts val="2986"/>
              </a:lnSpc>
            </a:pPr>
            <a:r>
              <a:rPr lang="en-US" sz="2000" dirty="0">
                <a:solidFill>
                  <a:srgbClr val="000000"/>
                </a:solidFill>
                <a:latin typeface="Arial" panose="020B0604020202020204" pitchFamily="34" charset="0"/>
                <a:ea typeface="Montserrat Bold"/>
                <a:cs typeface="Arial" panose="020B0604020202020204" pitchFamily="34" charset="0"/>
                <a:sym typeface="Montserrat Bold"/>
              </a:rPr>
              <a:t>As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entregas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são</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 </a:t>
            </a: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realizadas</a:t>
            </a:r>
            <a:r>
              <a:rPr lang="en-US" sz="2000" dirty="0">
                <a:solidFill>
                  <a:srgbClr val="000000"/>
                </a:solidFill>
                <a:latin typeface="Arial" panose="020B0604020202020204" pitchFamily="34" charset="0"/>
                <a:ea typeface="Montserrat Bold"/>
                <a:cs typeface="Arial" panose="020B0604020202020204" pitchFamily="34" charset="0"/>
                <a:sym typeface="Montserrat Bold"/>
              </a:rPr>
              <a:t>:</a:t>
            </a:r>
          </a:p>
        </p:txBody>
      </p:sp>
      <p:sp>
        <p:nvSpPr>
          <p:cNvPr id="13" name="TextBox 13"/>
          <p:cNvSpPr txBox="1"/>
          <p:nvPr/>
        </p:nvSpPr>
        <p:spPr>
          <a:xfrm>
            <a:off x="1031064" y="4135934"/>
            <a:ext cx="10871332" cy="1768946"/>
          </a:xfrm>
          <a:prstGeom prst="rect">
            <a:avLst/>
          </a:prstGeom>
        </p:spPr>
        <p:txBody>
          <a:bodyPr lIns="0" tIns="0" rIns="0" bIns="0" rtlCol="0" anchor="t">
            <a:spAutoFit/>
          </a:bodyPr>
          <a:lstStyle/>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Gêneros</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Alimentícios</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secos</a:t>
            </a:r>
            <a:r>
              <a:rPr lang="en-US" sz="1999" dirty="0">
                <a:solidFill>
                  <a:srgbClr val="000000"/>
                </a:solidFill>
                <a:latin typeface="Arial" panose="020B0604020202020204" pitchFamily="34" charset="0"/>
                <a:ea typeface="Montserrat"/>
                <a:cs typeface="Arial" panose="020B0604020202020204" pitchFamily="34" charset="0"/>
                <a:sym typeface="Montserrat"/>
              </a:rPr>
              <a:t>): de </a:t>
            </a:r>
            <a:r>
              <a:rPr lang="en-US" sz="1999" dirty="0" err="1">
                <a:solidFill>
                  <a:srgbClr val="000000"/>
                </a:solidFill>
                <a:latin typeface="Arial" panose="020B0604020202020204" pitchFamily="34" charset="0"/>
                <a:ea typeface="Montserrat"/>
                <a:cs typeface="Arial" panose="020B0604020202020204" pitchFamily="34" charset="0"/>
                <a:sym typeface="Montserrat"/>
              </a:rPr>
              <a:t>acordo</a:t>
            </a:r>
            <a:r>
              <a:rPr lang="en-US" sz="1999" dirty="0">
                <a:solidFill>
                  <a:srgbClr val="000000"/>
                </a:solidFill>
                <a:latin typeface="Arial" panose="020B0604020202020204" pitchFamily="34" charset="0"/>
                <a:ea typeface="Montserrat"/>
                <a:cs typeface="Arial" panose="020B0604020202020204" pitchFamily="34" charset="0"/>
                <a:sym typeface="Montserrat"/>
              </a:rPr>
              <a:t> com o </a:t>
            </a:r>
            <a:r>
              <a:rPr lang="en-US" sz="1999" b="1" dirty="0" err="1">
                <a:solidFill>
                  <a:srgbClr val="000000"/>
                </a:solidFill>
                <a:latin typeface="Arial" panose="020B0604020202020204" pitchFamily="34" charset="0"/>
                <a:ea typeface="Montserrat Bold"/>
                <a:cs typeface="Arial" panose="020B0604020202020204" pitchFamily="34" charset="0"/>
                <a:sym typeface="Montserrat Bold"/>
              </a:rPr>
              <a:t>ciclo</a:t>
            </a:r>
            <a:r>
              <a:rPr lang="en-US" sz="1999" dirty="0">
                <a:solidFill>
                  <a:srgbClr val="000000"/>
                </a:solidFill>
                <a:latin typeface="Arial" panose="020B0604020202020204" pitchFamily="34" charset="0"/>
                <a:ea typeface="Montserrat"/>
                <a:cs typeface="Arial" panose="020B0604020202020204" pitchFamily="34" charset="0"/>
                <a:sym typeface="Montserrat"/>
              </a:rPr>
              <a:t> do </a:t>
            </a:r>
            <a:r>
              <a:rPr lang="en-US" sz="1999" dirty="0" err="1">
                <a:solidFill>
                  <a:srgbClr val="000000"/>
                </a:solidFill>
                <a:latin typeface="Arial" panose="020B0604020202020204" pitchFamily="34" charset="0"/>
                <a:ea typeface="Montserrat"/>
                <a:cs typeface="Arial" panose="020B0604020202020204" pitchFamily="34" charset="0"/>
                <a:sym typeface="Montserrat"/>
              </a:rPr>
              <a:t>Cronograma</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Anual</a:t>
            </a:r>
            <a:r>
              <a:rPr lang="en-US" sz="1999" dirty="0">
                <a:solidFill>
                  <a:srgbClr val="000000"/>
                </a:solidFill>
                <a:latin typeface="Arial" panose="020B0604020202020204" pitchFamily="34" charset="0"/>
                <a:ea typeface="Montserrat"/>
                <a:cs typeface="Arial" panose="020B0604020202020204" pitchFamily="34" charset="0"/>
                <a:sym typeface="Montserrat"/>
              </a:rPr>
              <a:t> de </a:t>
            </a:r>
            <a:r>
              <a:rPr lang="en-US" sz="1999" dirty="0" err="1">
                <a:solidFill>
                  <a:srgbClr val="000000"/>
                </a:solidFill>
                <a:latin typeface="Arial" panose="020B0604020202020204" pitchFamily="34" charset="0"/>
                <a:ea typeface="Montserrat"/>
                <a:cs typeface="Arial" panose="020B0604020202020204" pitchFamily="34" charset="0"/>
                <a:sym typeface="Montserrat"/>
              </a:rPr>
              <a:t>Distribuição</a:t>
            </a:r>
            <a:r>
              <a:rPr lang="en-US" sz="1999" dirty="0">
                <a:solidFill>
                  <a:srgbClr val="000000"/>
                </a:solidFill>
                <a:latin typeface="Arial" panose="020B0604020202020204" pitchFamily="34" charset="0"/>
                <a:ea typeface="Montserrat"/>
                <a:cs typeface="Arial" panose="020B0604020202020204" pitchFamily="34" charset="0"/>
                <a:sym typeface="Montserrat"/>
              </a:rPr>
              <a:t> de Alimentos;</a:t>
            </a:r>
          </a:p>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Gêneros</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Congelados</a:t>
            </a:r>
            <a:r>
              <a:rPr lang="en-US" sz="1999" dirty="0">
                <a:solidFill>
                  <a:srgbClr val="000000"/>
                </a:solidFill>
                <a:latin typeface="Arial" panose="020B0604020202020204" pitchFamily="34" charset="0"/>
                <a:ea typeface="Montserrat"/>
                <a:cs typeface="Arial" panose="020B0604020202020204" pitchFamily="34" charset="0"/>
                <a:sym typeface="Montserrat"/>
              </a:rPr>
              <a:t> (PED): </a:t>
            </a:r>
            <a:r>
              <a:rPr lang="en-US" sz="1999" dirty="0" err="1">
                <a:solidFill>
                  <a:srgbClr val="000000"/>
                </a:solidFill>
                <a:latin typeface="Arial" panose="020B0604020202020204" pitchFamily="34" charset="0"/>
                <a:ea typeface="Montserrat"/>
                <a:cs typeface="Arial" panose="020B0604020202020204" pitchFamily="34" charset="0"/>
                <a:sym typeface="Montserrat"/>
              </a:rPr>
              <a:t>entrega</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b="1" dirty="0" err="1">
                <a:solidFill>
                  <a:srgbClr val="000000"/>
                </a:solidFill>
                <a:latin typeface="Arial" panose="020B0604020202020204" pitchFamily="34" charset="0"/>
                <a:ea typeface="Montserrat Bold"/>
                <a:cs typeface="Arial" panose="020B0604020202020204" pitchFamily="34" charset="0"/>
                <a:sym typeface="Montserrat Bold"/>
              </a:rPr>
              <a:t>semanal</a:t>
            </a:r>
            <a:r>
              <a:rPr lang="en-US" sz="1999" dirty="0">
                <a:solidFill>
                  <a:srgbClr val="000000"/>
                </a:solidFill>
                <a:latin typeface="Arial" panose="020B0604020202020204" pitchFamily="34" charset="0"/>
                <a:ea typeface="Montserrat"/>
                <a:cs typeface="Arial" panose="020B0604020202020204" pitchFamily="34" charset="0"/>
                <a:sym typeface="Montserrat"/>
              </a:rPr>
              <a:t>;</a:t>
            </a:r>
          </a:p>
          <a:p>
            <a:pPr marL="431754" lvl="1" indent="-215877">
              <a:lnSpc>
                <a:spcPts val="2799"/>
              </a:lnSpc>
              <a:buFont typeface="Arial"/>
              <a:buChar char="•"/>
            </a:pPr>
            <a:r>
              <a:rPr lang="en-US" sz="1999" dirty="0" err="1">
                <a:solidFill>
                  <a:srgbClr val="000000"/>
                </a:solidFill>
                <a:latin typeface="Arial" panose="020B0604020202020204" pitchFamily="34" charset="0"/>
                <a:ea typeface="Montserrat"/>
                <a:cs typeface="Arial" panose="020B0604020202020204" pitchFamily="34" charset="0"/>
                <a:sym typeface="Montserrat"/>
              </a:rPr>
              <a:t>Hortifrutis</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dirty="0" err="1">
                <a:solidFill>
                  <a:srgbClr val="000000"/>
                </a:solidFill>
                <a:latin typeface="Arial" panose="020B0604020202020204" pitchFamily="34" charset="0"/>
                <a:ea typeface="Montserrat"/>
                <a:cs typeface="Arial" panose="020B0604020202020204" pitchFamily="34" charset="0"/>
                <a:sym typeface="Montserrat"/>
              </a:rPr>
              <a:t>entrega</a:t>
            </a:r>
            <a:r>
              <a:rPr lang="en-US" sz="1999" dirty="0">
                <a:solidFill>
                  <a:srgbClr val="000000"/>
                </a:solidFill>
                <a:latin typeface="Arial" panose="020B0604020202020204" pitchFamily="34" charset="0"/>
                <a:ea typeface="Montserrat"/>
                <a:cs typeface="Arial" panose="020B0604020202020204" pitchFamily="34" charset="0"/>
                <a:sym typeface="Montserrat"/>
              </a:rPr>
              <a:t> </a:t>
            </a:r>
            <a:r>
              <a:rPr lang="en-US" sz="1999" b="1" dirty="0" err="1">
                <a:solidFill>
                  <a:srgbClr val="000000"/>
                </a:solidFill>
                <a:latin typeface="Arial" panose="020B0604020202020204" pitchFamily="34" charset="0"/>
                <a:ea typeface="Montserrat Bold"/>
                <a:cs typeface="Arial" panose="020B0604020202020204" pitchFamily="34" charset="0"/>
                <a:sym typeface="Montserrat Bold"/>
              </a:rPr>
              <a:t>semanal</a:t>
            </a:r>
            <a:r>
              <a:rPr lang="en-US" sz="1999" dirty="0">
                <a:solidFill>
                  <a:srgbClr val="000000"/>
                </a:solidFill>
                <a:latin typeface="Arial" panose="020B0604020202020204" pitchFamily="34" charset="0"/>
                <a:ea typeface="Montserrat"/>
                <a:cs typeface="Arial" panose="020B0604020202020204" pitchFamily="34" charset="0"/>
                <a:sym typeface="Montserrat"/>
              </a:rPr>
              <a:t>;</a:t>
            </a:r>
          </a:p>
          <a:p>
            <a:pPr>
              <a:lnSpc>
                <a:spcPts val="2799"/>
              </a:lnSpc>
            </a:pPr>
            <a:endParaRPr lang="en-US" sz="1999" dirty="0">
              <a:solidFill>
                <a:srgbClr val="000000"/>
              </a:solidFill>
              <a:latin typeface="Montserrat"/>
              <a:ea typeface="Montserrat"/>
              <a:cs typeface="Montserrat"/>
              <a:sym typeface="Montserrat"/>
            </a:endParaRPr>
          </a:p>
        </p:txBody>
      </p:sp>
      <p:sp>
        <p:nvSpPr>
          <p:cNvPr id="5" name="CaixaDeTexto 4">
            <a:extLst>
              <a:ext uri="{FF2B5EF4-FFF2-40B4-BE49-F238E27FC236}">
                <a16:creationId xmlns:a16="http://schemas.microsoft.com/office/drawing/2014/main" id="{FF62EC3E-1C8A-4F0E-1DF1-FB3B8195A05F}"/>
              </a:ext>
            </a:extLst>
          </p:cNvPr>
          <p:cNvSpPr txBox="1"/>
          <p:nvPr/>
        </p:nvSpPr>
        <p:spPr>
          <a:xfrm>
            <a:off x="9587619" y="6473978"/>
            <a:ext cx="272509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Fonte: Área técnica/Seduc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98736" y="972719"/>
            <a:ext cx="4817487" cy="5443296"/>
          </a:xfrm>
          <a:custGeom>
            <a:avLst/>
            <a:gdLst/>
            <a:ahLst/>
            <a:cxnLst/>
            <a:rect l="l" t="t" r="r" b="b"/>
            <a:pathLst>
              <a:path w="7226231" h="8164944">
                <a:moveTo>
                  <a:pt x="0" y="0"/>
                </a:moveTo>
                <a:lnTo>
                  <a:pt x="7226231" y="0"/>
                </a:lnTo>
                <a:lnTo>
                  <a:pt x="7226231" y="8164944"/>
                </a:lnTo>
                <a:lnTo>
                  <a:pt x="0" y="8164944"/>
                </a:lnTo>
                <a:lnTo>
                  <a:pt x="0" y="0"/>
                </a:lnTo>
                <a:close/>
              </a:path>
            </a:pathLst>
          </a:custGeom>
          <a:blipFill>
            <a:blip r:embed="rId2"/>
            <a:stretch>
              <a:fillRect l="-631" b="-5196"/>
            </a:stretch>
          </a:blipFill>
        </p:spPr>
        <p:txBody>
          <a:bodyPr/>
          <a:lstStyle/>
          <a:p>
            <a:endParaRPr lang="pt-BR" sz="1200"/>
          </a:p>
        </p:txBody>
      </p:sp>
      <p:sp>
        <p:nvSpPr>
          <p:cNvPr id="5" name="Freeform 5"/>
          <p:cNvSpPr/>
          <p:nvPr/>
        </p:nvSpPr>
        <p:spPr>
          <a:xfrm>
            <a:off x="5601022" y="1018523"/>
            <a:ext cx="2298212" cy="5351688"/>
          </a:xfrm>
          <a:custGeom>
            <a:avLst/>
            <a:gdLst/>
            <a:ahLst/>
            <a:cxnLst/>
            <a:rect l="l" t="t" r="r" b="b"/>
            <a:pathLst>
              <a:path w="3447318" h="8027532">
                <a:moveTo>
                  <a:pt x="0" y="0"/>
                </a:moveTo>
                <a:lnTo>
                  <a:pt x="3447318" y="0"/>
                </a:lnTo>
                <a:lnTo>
                  <a:pt x="3447318" y="8027532"/>
                </a:lnTo>
                <a:lnTo>
                  <a:pt x="0" y="8027532"/>
                </a:lnTo>
                <a:lnTo>
                  <a:pt x="0" y="0"/>
                </a:lnTo>
                <a:close/>
              </a:path>
            </a:pathLst>
          </a:custGeom>
          <a:blipFill>
            <a:blip r:embed="rId3"/>
            <a:stretch>
              <a:fillRect b="-1644"/>
            </a:stretch>
          </a:blipFill>
        </p:spPr>
        <p:txBody>
          <a:bodyPr/>
          <a:lstStyle/>
          <a:p>
            <a:endParaRPr lang="pt-BR" sz="1200"/>
          </a:p>
        </p:txBody>
      </p:sp>
      <p:sp>
        <p:nvSpPr>
          <p:cNvPr id="6" name="TextBox 6"/>
          <p:cNvSpPr txBox="1"/>
          <p:nvPr/>
        </p:nvSpPr>
        <p:spPr>
          <a:xfrm>
            <a:off x="498736" y="508737"/>
            <a:ext cx="11206269" cy="447238"/>
          </a:xfrm>
          <a:prstGeom prst="rect">
            <a:avLst/>
          </a:prstGeom>
        </p:spPr>
        <p:txBody>
          <a:bodyPr lIns="0" tIns="0" rIns="0" bIns="0" rtlCol="0" anchor="t">
            <a:spAutoFit/>
          </a:bodyPr>
          <a:lstStyle/>
          <a:p>
            <a:pPr algn="ctr">
              <a:lnSpc>
                <a:spcPts val="3826"/>
              </a:lnSpc>
            </a:pP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Agrupamentos</a:t>
            </a:r>
            <a:endParaRPr lang="en-US" sz="2800" dirty="0">
              <a:solidFill>
                <a:srgbClr val="000000"/>
              </a:solidFill>
              <a:latin typeface="Arial" panose="020B0604020202020204" pitchFamily="34" charset="0"/>
              <a:ea typeface="Montserrat Bold"/>
              <a:cs typeface="Arial" panose="020B0604020202020204" pitchFamily="34" charset="0"/>
              <a:sym typeface="Montserrat Bold"/>
            </a:endParaRPr>
          </a:p>
        </p:txBody>
      </p:sp>
      <p:sp>
        <p:nvSpPr>
          <p:cNvPr id="7" name="TextBox 7"/>
          <p:cNvSpPr txBox="1"/>
          <p:nvPr/>
        </p:nvSpPr>
        <p:spPr>
          <a:xfrm>
            <a:off x="8306725" y="4958880"/>
            <a:ext cx="3571422" cy="1006558"/>
          </a:xfrm>
          <a:prstGeom prst="rect">
            <a:avLst/>
          </a:prstGeom>
        </p:spPr>
        <p:txBody>
          <a:bodyPr wrap="square" lIns="0" tIns="0" rIns="0" bIns="0" rtlCol="0" anchor="t">
            <a:spAutoFit/>
          </a:bodyPr>
          <a:lstStyle/>
          <a:p>
            <a:pPr marL="305190" lvl="1" indent="-152595">
              <a:lnSpc>
                <a:spcPts val="1979"/>
              </a:lnSpc>
              <a:buFont typeface="Arial"/>
              <a:buChar char="•"/>
            </a:pPr>
            <a:r>
              <a:rPr lang="en-US" sz="1600" dirty="0" err="1">
                <a:solidFill>
                  <a:srgbClr val="000000"/>
                </a:solidFill>
                <a:latin typeface="Arial" panose="020B0604020202020204" pitchFamily="34" charset="0"/>
                <a:ea typeface="Montserrat"/>
                <a:cs typeface="Arial" panose="020B0604020202020204" pitchFamily="34" charset="0"/>
                <a:sym typeface="Montserrat"/>
              </a:rPr>
              <a:t>Diretorias</a:t>
            </a:r>
            <a:r>
              <a:rPr lang="en-US" sz="1600" dirty="0">
                <a:solidFill>
                  <a:srgbClr val="000000"/>
                </a:solidFill>
                <a:latin typeface="Arial" panose="020B0604020202020204" pitchFamily="34" charset="0"/>
                <a:ea typeface="Montserrat"/>
                <a:cs typeface="Arial" panose="020B0604020202020204" pitchFamily="34" charset="0"/>
                <a:sym typeface="Montserrat"/>
              </a:rPr>
              <a:t>: 82</a:t>
            </a:r>
          </a:p>
          <a:p>
            <a:pPr marL="305190" lvl="1" indent="-152595">
              <a:lnSpc>
                <a:spcPts val="1979"/>
              </a:lnSpc>
              <a:buFont typeface="Arial"/>
              <a:buChar char="•"/>
            </a:pPr>
            <a:r>
              <a:rPr lang="en-US" sz="1600" dirty="0" err="1">
                <a:solidFill>
                  <a:srgbClr val="000000"/>
                </a:solidFill>
                <a:latin typeface="Arial" panose="020B0604020202020204" pitchFamily="34" charset="0"/>
                <a:ea typeface="Montserrat"/>
                <a:cs typeface="Arial" panose="020B0604020202020204" pitchFamily="34" charset="0"/>
                <a:sym typeface="Montserrat"/>
              </a:rPr>
              <a:t>Municípios</a:t>
            </a:r>
            <a:r>
              <a:rPr lang="en-US" sz="1600" dirty="0">
                <a:solidFill>
                  <a:srgbClr val="000000"/>
                </a:solidFill>
                <a:latin typeface="Arial" panose="020B0604020202020204" pitchFamily="34" charset="0"/>
                <a:ea typeface="Montserrat"/>
                <a:cs typeface="Arial" panose="020B0604020202020204" pitchFamily="34" charset="0"/>
                <a:sym typeface="Montserrat"/>
              </a:rPr>
              <a:t>: 198</a:t>
            </a:r>
          </a:p>
          <a:p>
            <a:pPr marL="305190" lvl="1" indent="-152595">
              <a:lnSpc>
                <a:spcPts val="1979"/>
              </a:lnSpc>
              <a:buFont typeface="Arial"/>
              <a:buChar char="•"/>
            </a:pPr>
            <a:r>
              <a:rPr lang="en-US" sz="1600" dirty="0" err="1">
                <a:solidFill>
                  <a:srgbClr val="000000"/>
                </a:solidFill>
                <a:latin typeface="Arial" panose="020B0604020202020204" pitchFamily="34" charset="0"/>
                <a:ea typeface="Montserrat"/>
                <a:cs typeface="Arial" panose="020B0604020202020204" pitchFamily="34" charset="0"/>
                <a:sym typeface="Montserrat"/>
              </a:rPr>
              <a:t>Unidades</a:t>
            </a:r>
            <a:r>
              <a:rPr lang="en-US" sz="1600" dirty="0">
                <a:solidFill>
                  <a:srgbClr val="000000"/>
                </a:solidFill>
                <a:latin typeface="Arial" panose="020B0604020202020204" pitchFamily="34" charset="0"/>
                <a:ea typeface="Montserrat"/>
                <a:cs typeface="Arial" panose="020B0604020202020204" pitchFamily="34" charset="0"/>
                <a:sym typeface="Montserrat"/>
              </a:rPr>
              <a:t> </a:t>
            </a:r>
            <a:r>
              <a:rPr lang="en-US" sz="1600" dirty="0" err="1">
                <a:solidFill>
                  <a:srgbClr val="000000"/>
                </a:solidFill>
                <a:latin typeface="Arial" panose="020B0604020202020204" pitchFamily="34" charset="0"/>
                <a:ea typeface="Montserrat"/>
                <a:cs typeface="Arial" panose="020B0604020202020204" pitchFamily="34" charset="0"/>
                <a:sym typeface="Montserrat"/>
              </a:rPr>
              <a:t>Escolares</a:t>
            </a:r>
            <a:r>
              <a:rPr lang="en-US" sz="1600" dirty="0">
                <a:solidFill>
                  <a:srgbClr val="000000"/>
                </a:solidFill>
                <a:latin typeface="Arial" panose="020B0604020202020204" pitchFamily="34" charset="0"/>
                <a:ea typeface="Montserrat"/>
                <a:cs typeface="Arial" panose="020B0604020202020204" pitchFamily="34" charset="0"/>
                <a:sym typeface="Montserrat"/>
              </a:rPr>
              <a:t>: 3.746</a:t>
            </a:r>
          </a:p>
          <a:p>
            <a:pPr>
              <a:lnSpc>
                <a:spcPts val="1979"/>
              </a:lnSpc>
            </a:pPr>
            <a:endParaRPr lang="en-US" sz="1413" dirty="0">
              <a:solidFill>
                <a:srgbClr val="000000"/>
              </a:solidFill>
              <a:latin typeface="Montserrat"/>
              <a:ea typeface="Montserrat"/>
              <a:cs typeface="Montserrat"/>
              <a:sym typeface="Montserrat"/>
            </a:endParaRPr>
          </a:p>
        </p:txBody>
      </p:sp>
      <p:sp>
        <p:nvSpPr>
          <p:cNvPr id="8" name="TextBox 8"/>
          <p:cNvSpPr txBox="1"/>
          <p:nvPr/>
        </p:nvSpPr>
        <p:spPr>
          <a:xfrm>
            <a:off x="8382668" y="4508303"/>
            <a:ext cx="3809332" cy="379591"/>
          </a:xfrm>
          <a:prstGeom prst="rect">
            <a:avLst/>
          </a:prstGeom>
        </p:spPr>
        <p:txBody>
          <a:bodyPr lIns="0" tIns="0" rIns="0" bIns="0" rtlCol="0" anchor="t">
            <a:spAutoFit/>
          </a:bodyPr>
          <a:lstStyle/>
          <a:p>
            <a:pPr>
              <a:lnSpc>
                <a:spcPts val="3173"/>
              </a:lnSpc>
              <a:spcBef>
                <a:spcPct val="0"/>
              </a:spcBef>
            </a:pPr>
            <a:r>
              <a:rPr lang="en-US" sz="2000" dirty="0" err="1">
                <a:solidFill>
                  <a:srgbClr val="000000"/>
                </a:solidFill>
                <a:latin typeface="Arial" panose="020B0604020202020204" pitchFamily="34" charset="0"/>
                <a:ea typeface="Montserrat Bold"/>
                <a:cs typeface="Arial" panose="020B0604020202020204" pitchFamily="34" charset="0"/>
                <a:sym typeface="Montserrat Bold"/>
              </a:rPr>
              <a:t>Centralizada</a:t>
            </a:r>
            <a:endParaRPr lang="en-US" sz="2000" dirty="0">
              <a:solidFill>
                <a:srgbClr val="000000"/>
              </a:solidFill>
              <a:latin typeface="Arial" panose="020B0604020202020204" pitchFamily="34" charset="0"/>
              <a:ea typeface="Montserrat Bold"/>
              <a:cs typeface="Arial" panose="020B0604020202020204" pitchFamily="34" charset="0"/>
              <a:sym typeface="Montserrat Bold"/>
            </a:endParaRPr>
          </a:p>
        </p:txBody>
      </p:sp>
      <p:sp>
        <p:nvSpPr>
          <p:cNvPr id="2" name="CaixaDeTexto 1">
            <a:extLst>
              <a:ext uri="{FF2B5EF4-FFF2-40B4-BE49-F238E27FC236}">
                <a16:creationId xmlns:a16="http://schemas.microsoft.com/office/drawing/2014/main" id="{1128EE8D-815E-E3C0-BC51-583B5BA4F6BE}"/>
              </a:ext>
            </a:extLst>
          </p:cNvPr>
          <p:cNvSpPr txBox="1"/>
          <p:nvPr/>
        </p:nvSpPr>
        <p:spPr>
          <a:xfrm>
            <a:off x="9596673" y="6550223"/>
            <a:ext cx="272509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Fonte: Área técnica/Seduc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D4A49C4-D7D5-4C84-515B-C274EFB0EB28}"/>
              </a:ext>
            </a:extLst>
          </p:cNvPr>
          <p:cNvPicPr>
            <a:picLocks noChangeAspect="1"/>
          </p:cNvPicPr>
          <p:nvPr/>
        </p:nvPicPr>
        <p:blipFill>
          <a:blip r:embed="rId2"/>
          <a:stretch>
            <a:fillRect/>
          </a:stretch>
        </p:blipFill>
        <p:spPr>
          <a:xfrm>
            <a:off x="0" y="742383"/>
            <a:ext cx="12192000" cy="5077987"/>
          </a:xfrm>
          <a:prstGeom prst="rect">
            <a:avLst/>
          </a:prstGeom>
        </p:spPr>
      </p:pic>
    </p:spTree>
    <p:extLst>
      <p:ext uri="{BB962C8B-B14F-4D97-AF65-F5344CB8AC3E}">
        <p14:creationId xmlns:p14="http://schemas.microsoft.com/office/powerpoint/2010/main" val="243170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10;&#10;Descrição gerada automaticamente">
            <a:extLst>
              <a:ext uri="{FF2B5EF4-FFF2-40B4-BE49-F238E27FC236}">
                <a16:creationId xmlns:a16="http://schemas.microsoft.com/office/drawing/2014/main" id="{B8D14D19-D08D-C46E-30C3-12DE6A56FC03}"/>
              </a:ext>
            </a:extLst>
          </p:cNvPr>
          <p:cNvPicPr>
            <a:picLocks noChangeAspect="1"/>
          </p:cNvPicPr>
          <p:nvPr/>
        </p:nvPicPr>
        <p:blipFill>
          <a:blip r:embed="rId2"/>
          <a:stretch>
            <a:fillRect/>
          </a:stretch>
        </p:blipFill>
        <p:spPr>
          <a:xfrm>
            <a:off x="0" y="389299"/>
            <a:ext cx="12192000" cy="6405327"/>
          </a:xfrm>
          <a:prstGeom prst="rect">
            <a:avLst/>
          </a:prstGeom>
        </p:spPr>
      </p:pic>
      <p:sp>
        <p:nvSpPr>
          <p:cNvPr id="2" name="Seta: para Baixo 1">
            <a:extLst>
              <a:ext uri="{FF2B5EF4-FFF2-40B4-BE49-F238E27FC236}">
                <a16:creationId xmlns:a16="http://schemas.microsoft.com/office/drawing/2014/main" id="{D0A843BD-278B-D613-54C7-A43D8684E46B}"/>
              </a:ext>
            </a:extLst>
          </p:cNvPr>
          <p:cNvSpPr/>
          <p:nvPr/>
        </p:nvSpPr>
        <p:spPr>
          <a:xfrm>
            <a:off x="2018923" y="1711105"/>
            <a:ext cx="108641" cy="10683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7899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A47B890-1B48-3B3D-7987-70685E524EDA}"/>
              </a:ext>
            </a:extLst>
          </p:cNvPr>
          <p:cNvSpPr txBox="1"/>
          <p:nvPr/>
        </p:nvSpPr>
        <p:spPr>
          <a:xfrm>
            <a:off x="3823580" y="724278"/>
            <a:ext cx="4544840"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Entrada Gêneros - SED</a:t>
            </a:r>
          </a:p>
        </p:txBody>
      </p:sp>
      <p:sp>
        <p:nvSpPr>
          <p:cNvPr id="3" name="CaixaDeTexto 2">
            <a:extLst>
              <a:ext uri="{FF2B5EF4-FFF2-40B4-BE49-F238E27FC236}">
                <a16:creationId xmlns:a16="http://schemas.microsoft.com/office/drawing/2014/main" id="{2DEA7069-3CFF-5050-2F42-9C4C9FC67FD7}"/>
              </a:ext>
            </a:extLst>
          </p:cNvPr>
          <p:cNvSpPr txBox="1"/>
          <p:nvPr/>
        </p:nvSpPr>
        <p:spPr>
          <a:xfrm>
            <a:off x="1566248" y="1928387"/>
            <a:ext cx="4409038" cy="707886"/>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pt-BR" sz="2000" dirty="0">
                <a:latin typeface="Arial" panose="020B0604020202020204" pitchFamily="34" charset="0"/>
                <a:cs typeface="Arial" panose="020B0604020202020204" pitchFamily="34" charset="0"/>
              </a:rPr>
              <a:t>Recebimento das guias de remessa</a:t>
            </a:r>
          </a:p>
          <a:p>
            <a:pPr algn="ctr"/>
            <a:endParaRPr lang="pt-BR" sz="2000"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C6BAF1BC-BC71-7B43-2D92-1BE125B09EBA}"/>
              </a:ext>
            </a:extLst>
          </p:cNvPr>
          <p:cNvSpPr txBox="1"/>
          <p:nvPr/>
        </p:nvSpPr>
        <p:spPr>
          <a:xfrm>
            <a:off x="6245382" y="3192752"/>
            <a:ext cx="4409038" cy="707886"/>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pt-BR" sz="2000" dirty="0">
                <a:latin typeface="Arial" panose="020B0604020202020204" pitchFamily="34" charset="0"/>
                <a:cs typeface="Arial" panose="020B0604020202020204" pitchFamily="34" charset="0"/>
              </a:rPr>
              <a:t>Recebimento Troca de produto –  aba pesquisar - baixar</a:t>
            </a:r>
          </a:p>
        </p:txBody>
      </p:sp>
      <p:sp>
        <p:nvSpPr>
          <p:cNvPr id="5" name="CaixaDeTexto 4">
            <a:extLst>
              <a:ext uri="{FF2B5EF4-FFF2-40B4-BE49-F238E27FC236}">
                <a16:creationId xmlns:a16="http://schemas.microsoft.com/office/drawing/2014/main" id="{68ACE9E6-04FC-811D-0E94-EC8370DEBF3F}"/>
              </a:ext>
            </a:extLst>
          </p:cNvPr>
          <p:cNvSpPr txBox="1"/>
          <p:nvPr/>
        </p:nvSpPr>
        <p:spPr>
          <a:xfrm>
            <a:off x="1566248" y="4454779"/>
            <a:ext cx="4409038" cy="707886"/>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pt-BR" sz="2000" dirty="0">
                <a:latin typeface="Arial" panose="020B0604020202020204" pitchFamily="34" charset="0"/>
                <a:cs typeface="Arial" panose="020B0604020202020204" pitchFamily="34" charset="0"/>
              </a:rPr>
              <a:t>Recebimento Remanejamento</a:t>
            </a:r>
          </a:p>
          <a:p>
            <a:pPr algn="ct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02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98736" y="508737"/>
            <a:ext cx="11206269" cy="452111"/>
          </a:xfrm>
          <a:prstGeom prst="rect">
            <a:avLst/>
          </a:prstGeom>
        </p:spPr>
        <p:txBody>
          <a:bodyPr lIns="0" tIns="0" rIns="0" bIns="0" rtlCol="0" anchor="t">
            <a:spAutoFit/>
          </a:bodyPr>
          <a:lstStyle/>
          <a:p>
            <a:pPr algn="ctr">
              <a:lnSpc>
                <a:spcPts val="3826"/>
              </a:lnSpc>
            </a:pPr>
            <a:r>
              <a:rPr lang="en-US" sz="2800" dirty="0">
                <a:solidFill>
                  <a:srgbClr val="000000"/>
                </a:solidFill>
                <a:latin typeface="Arial" panose="020B0604020202020204" pitchFamily="34" charset="0"/>
                <a:ea typeface="Montserrat Bold"/>
                <a:cs typeface="Arial" panose="020B0604020202020204" pitchFamily="34" charset="0"/>
                <a:sym typeface="Montserrat Bold"/>
              </a:rPr>
              <a:t>Controle de Estoque – Baixa </a:t>
            </a:r>
            <a:r>
              <a:rPr lang="en-US" sz="2800" dirty="0" err="1">
                <a:solidFill>
                  <a:srgbClr val="000000"/>
                </a:solidFill>
                <a:latin typeface="Arial" panose="020B0604020202020204" pitchFamily="34" charset="0"/>
                <a:ea typeface="Montserrat Bold"/>
                <a:cs typeface="Arial" panose="020B0604020202020204" pitchFamily="34" charset="0"/>
                <a:sym typeface="Montserrat Bold"/>
              </a:rPr>
              <a:t>diária</a:t>
            </a:r>
            <a:endParaRPr lang="en-US" sz="2800" dirty="0">
              <a:solidFill>
                <a:srgbClr val="000000"/>
              </a:solidFill>
              <a:latin typeface="Arial" panose="020B0604020202020204" pitchFamily="34" charset="0"/>
              <a:ea typeface="Montserrat Bold"/>
              <a:cs typeface="Arial" panose="020B0604020202020204" pitchFamily="34" charset="0"/>
              <a:sym typeface="Montserrat Bold"/>
            </a:endParaRPr>
          </a:p>
        </p:txBody>
      </p:sp>
      <p:sp>
        <p:nvSpPr>
          <p:cNvPr id="15" name="TextBox 15"/>
          <p:cNvSpPr txBox="1"/>
          <p:nvPr/>
        </p:nvSpPr>
        <p:spPr>
          <a:xfrm>
            <a:off x="1137100" y="3063847"/>
            <a:ext cx="10382163" cy="327654"/>
          </a:xfrm>
          <a:prstGeom prst="rect">
            <a:avLst/>
          </a:prstGeom>
        </p:spPr>
        <p:txBody>
          <a:bodyPr lIns="0" tIns="0" rIns="0" bIns="0" rtlCol="0" anchor="t">
            <a:spAutoFit/>
          </a:bodyPr>
          <a:lstStyle/>
          <a:p>
            <a:pPr marL="342900" indent="-342900" algn="just">
              <a:lnSpc>
                <a:spcPts val="2779"/>
              </a:lnSpc>
              <a:buFont typeface="Arial" panose="020B0604020202020204" pitchFamily="34" charset="0"/>
              <a:buChar char="•"/>
            </a:pPr>
            <a:r>
              <a:rPr lang="en-US" sz="1999" dirty="0" err="1">
                <a:latin typeface="Arial" panose="020B0604020202020204" pitchFamily="34" charset="0"/>
                <a:ea typeface="Montserrat"/>
                <a:cs typeface="Arial" panose="020B0604020202020204" pitchFamily="34" charset="0"/>
                <a:sym typeface="Montserrat"/>
              </a:rPr>
              <a:t>Baixas</a:t>
            </a:r>
            <a:r>
              <a:rPr lang="en-US" sz="1999" dirty="0">
                <a:latin typeface="Arial" panose="020B0604020202020204" pitchFamily="34" charset="0"/>
                <a:ea typeface="Montserrat"/>
                <a:cs typeface="Arial" panose="020B0604020202020204" pitchFamily="34" charset="0"/>
                <a:sym typeface="Montserrat"/>
              </a:rPr>
              <a:t> </a:t>
            </a:r>
            <a:r>
              <a:rPr lang="en-US" sz="1999" dirty="0" err="1">
                <a:latin typeface="Arial" panose="020B0604020202020204" pitchFamily="34" charset="0"/>
                <a:ea typeface="Montserrat"/>
                <a:cs typeface="Arial" panose="020B0604020202020204" pitchFamily="34" charset="0"/>
                <a:sym typeface="Montserrat"/>
              </a:rPr>
              <a:t>devem</a:t>
            </a:r>
            <a:r>
              <a:rPr lang="en-US" sz="1999" dirty="0">
                <a:latin typeface="Arial" panose="020B0604020202020204" pitchFamily="34" charset="0"/>
                <a:ea typeface="Montserrat"/>
                <a:cs typeface="Arial" panose="020B0604020202020204" pitchFamily="34" charset="0"/>
                <a:sym typeface="Montserrat"/>
              </a:rPr>
              <a:t> ser </a:t>
            </a:r>
            <a:r>
              <a:rPr lang="en-US" sz="1999" dirty="0" err="1">
                <a:latin typeface="Arial" panose="020B0604020202020204" pitchFamily="34" charset="0"/>
                <a:ea typeface="Montserrat"/>
                <a:cs typeface="Arial" panose="020B0604020202020204" pitchFamily="34" charset="0"/>
                <a:sym typeface="Montserrat"/>
              </a:rPr>
              <a:t>registradas</a:t>
            </a:r>
            <a:r>
              <a:rPr lang="en-US" sz="1999" dirty="0">
                <a:latin typeface="Arial" panose="020B0604020202020204" pitchFamily="34" charset="0"/>
                <a:ea typeface="Montserrat"/>
                <a:cs typeface="Arial" panose="020B0604020202020204" pitchFamily="34" charset="0"/>
                <a:sym typeface="Montserrat"/>
              </a:rPr>
              <a:t> </a:t>
            </a:r>
            <a:r>
              <a:rPr lang="en-US" sz="1999" dirty="0" err="1">
                <a:latin typeface="Arial" panose="020B0604020202020204" pitchFamily="34" charset="0"/>
                <a:ea typeface="Montserrat"/>
                <a:cs typeface="Arial" panose="020B0604020202020204" pitchFamily="34" charset="0"/>
                <a:sym typeface="Montserrat"/>
              </a:rPr>
              <a:t>por</a:t>
            </a:r>
            <a:r>
              <a:rPr lang="en-US" sz="1999" dirty="0">
                <a:latin typeface="Arial" panose="020B0604020202020204" pitchFamily="34" charset="0"/>
                <a:ea typeface="Montserrat"/>
                <a:cs typeface="Arial" panose="020B0604020202020204" pitchFamily="34" charset="0"/>
                <a:sym typeface="Montserrat"/>
              </a:rPr>
              <a:t> </a:t>
            </a:r>
            <a:r>
              <a:rPr lang="en-US" sz="1999" dirty="0" err="1">
                <a:latin typeface="Arial" panose="020B0604020202020204" pitchFamily="34" charset="0"/>
                <a:ea typeface="Montserrat"/>
                <a:cs typeface="Arial" panose="020B0604020202020204" pitchFamily="34" charset="0"/>
                <a:sym typeface="Montserrat"/>
              </a:rPr>
              <a:t>embalagem</a:t>
            </a:r>
            <a:r>
              <a:rPr lang="en-US" sz="1999" dirty="0">
                <a:latin typeface="Arial" panose="020B0604020202020204" pitchFamily="34" charset="0"/>
                <a:ea typeface="Montserrat"/>
                <a:cs typeface="Arial" panose="020B0604020202020204" pitchFamily="34" charset="0"/>
                <a:sym typeface="Montserrat"/>
              </a:rPr>
              <a:t> </a:t>
            </a:r>
            <a:r>
              <a:rPr lang="en-US" sz="1999" dirty="0" err="1">
                <a:latin typeface="Arial" panose="020B0604020202020204" pitchFamily="34" charset="0"/>
                <a:ea typeface="Montserrat"/>
                <a:cs typeface="Arial" panose="020B0604020202020204" pitchFamily="34" charset="0"/>
                <a:sym typeface="Montserrat"/>
              </a:rPr>
              <a:t>primária</a:t>
            </a:r>
            <a:r>
              <a:rPr lang="en-US" sz="1999" dirty="0">
                <a:latin typeface="Arial" panose="020B0604020202020204" pitchFamily="34" charset="0"/>
                <a:ea typeface="Montserrat"/>
                <a:cs typeface="Arial" panose="020B0604020202020204" pitchFamily="34" charset="0"/>
                <a:sym typeface="Montserrat"/>
              </a:rPr>
              <a:t>; </a:t>
            </a:r>
          </a:p>
        </p:txBody>
      </p:sp>
      <p:sp>
        <p:nvSpPr>
          <p:cNvPr id="19" name="TextBox 19"/>
          <p:cNvSpPr txBox="1"/>
          <p:nvPr/>
        </p:nvSpPr>
        <p:spPr>
          <a:xfrm>
            <a:off x="1137100" y="4059878"/>
            <a:ext cx="10723329" cy="691728"/>
          </a:xfrm>
          <a:prstGeom prst="rect">
            <a:avLst/>
          </a:prstGeom>
          <a:solidFill>
            <a:schemeClr val="tx2">
              <a:lumMod val="50000"/>
            </a:schemeClr>
          </a:solidFill>
        </p:spPr>
        <p:txBody>
          <a:bodyPr lIns="0" tIns="0" rIns="0" bIns="0" rtlCol="0" anchor="t">
            <a:spAutoFit/>
          </a:bodyPr>
          <a:lstStyle/>
          <a:p>
            <a:pPr algn="ctr">
              <a:lnSpc>
                <a:spcPts val="2779"/>
              </a:lnSpc>
            </a:pPr>
            <a:r>
              <a:rPr lang="en-US" sz="1999" dirty="0" err="1">
                <a:solidFill>
                  <a:schemeClr val="accent6"/>
                </a:solidFill>
                <a:latin typeface="Arial" panose="020B0604020202020204" pitchFamily="34" charset="0"/>
                <a:ea typeface="Montserrat"/>
                <a:cs typeface="Arial" panose="020B0604020202020204" pitchFamily="34" charset="0"/>
                <a:sym typeface="Montserrat"/>
              </a:rPr>
              <a:t>Principalmente</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na</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semana</a:t>
            </a:r>
            <a:r>
              <a:rPr lang="en-US" sz="1999" dirty="0">
                <a:solidFill>
                  <a:schemeClr val="accent6"/>
                </a:solidFill>
                <a:latin typeface="Arial" panose="020B0604020202020204" pitchFamily="34" charset="0"/>
                <a:ea typeface="Montserrat"/>
                <a:cs typeface="Arial" panose="020B0604020202020204" pitchFamily="34" charset="0"/>
                <a:sym typeface="Montserrat"/>
              </a:rPr>
              <a:t> da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geração</a:t>
            </a:r>
            <a:r>
              <a:rPr lang="en-US" sz="1999" dirty="0">
                <a:solidFill>
                  <a:schemeClr val="accent6"/>
                </a:solidFill>
                <a:latin typeface="Arial" panose="020B0604020202020204" pitchFamily="34" charset="0"/>
                <a:ea typeface="Montserrat"/>
                <a:cs typeface="Arial" panose="020B0604020202020204" pitchFamily="34" charset="0"/>
                <a:sym typeface="Montserrat"/>
              </a:rPr>
              <a:t> de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guias</a:t>
            </a:r>
            <a:r>
              <a:rPr lang="en-US" sz="1999" dirty="0">
                <a:solidFill>
                  <a:schemeClr val="accent6"/>
                </a:solidFill>
                <a:latin typeface="Arial" panose="020B0604020202020204" pitchFamily="34" charset="0"/>
                <a:ea typeface="Montserrat"/>
                <a:cs typeface="Arial" panose="020B0604020202020204" pitchFamily="34" charset="0"/>
                <a:sym typeface="Montserrat"/>
              </a:rPr>
              <a:t> as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baixas</a:t>
            </a:r>
            <a:r>
              <a:rPr lang="en-US" sz="1999" dirty="0">
                <a:solidFill>
                  <a:schemeClr val="accent6"/>
                </a:solidFill>
                <a:latin typeface="Arial" panose="020B0604020202020204" pitchFamily="34" charset="0"/>
                <a:ea typeface="Montserrat"/>
                <a:cs typeface="Arial" panose="020B0604020202020204" pitchFamily="34" charset="0"/>
                <a:sym typeface="Montserrat"/>
              </a:rPr>
              <a:t> dos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produtos</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consumidos</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devem</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estar</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em</a:t>
            </a:r>
            <a:r>
              <a:rPr lang="en-US" sz="1999" dirty="0">
                <a:solidFill>
                  <a:schemeClr val="accent6"/>
                </a:solidFill>
                <a:latin typeface="Arial" panose="020B0604020202020204" pitchFamily="34" charset="0"/>
                <a:ea typeface="Montserrat"/>
                <a:cs typeface="Arial" panose="020B0604020202020204" pitchFamily="34" charset="0"/>
                <a:sym typeface="Montserrat"/>
              </a:rPr>
              <a:t>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dia</a:t>
            </a:r>
            <a:r>
              <a:rPr lang="en-US" sz="1999" dirty="0">
                <a:solidFill>
                  <a:schemeClr val="accent6"/>
                </a:solidFill>
                <a:latin typeface="Arial" panose="020B0604020202020204" pitchFamily="34" charset="0"/>
                <a:ea typeface="Montserrat"/>
                <a:cs typeface="Arial" panose="020B0604020202020204" pitchFamily="34" charset="0"/>
                <a:sym typeface="Montserrat"/>
              </a:rPr>
              <a:t> (estoque virtual = estoque </a:t>
            </a:r>
            <a:r>
              <a:rPr lang="en-US" sz="1999" dirty="0" err="1">
                <a:solidFill>
                  <a:schemeClr val="accent6"/>
                </a:solidFill>
                <a:latin typeface="Arial" panose="020B0604020202020204" pitchFamily="34" charset="0"/>
                <a:ea typeface="Montserrat"/>
                <a:cs typeface="Arial" panose="020B0604020202020204" pitchFamily="34" charset="0"/>
                <a:sym typeface="Montserrat"/>
              </a:rPr>
              <a:t>físico</a:t>
            </a:r>
            <a:r>
              <a:rPr lang="en-US" sz="1999" dirty="0">
                <a:solidFill>
                  <a:schemeClr val="accent6"/>
                </a:solidFill>
                <a:latin typeface="Arial" panose="020B0604020202020204" pitchFamily="34" charset="0"/>
                <a:ea typeface="Montserrat"/>
                <a:cs typeface="Arial" panose="020B0604020202020204" pitchFamily="34" charset="0"/>
                <a:sym typeface="Montserrat"/>
              </a:rPr>
              <a:t>).</a:t>
            </a:r>
          </a:p>
        </p:txBody>
      </p:sp>
      <p:sp>
        <p:nvSpPr>
          <p:cNvPr id="3" name="CaixaDeTexto 2">
            <a:extLst>
              <a:ext uri="{FF2B5EF4-FFF2-40B4-BE49-F238E27FC236}">
                <a16:creationId xmlns:a16="http://schemas.microsoft.com/office/drawing/2014/main" id="{4B029E63-B87E-A19F-E8D7-CB6F1F1D53AB}"/>
              </a:ext>
            </a:extLst>
          </p:cNvPr>
          <p:cNvSpPr txBox="1"/>
          <p:nvPr/>
        </p:nvSpPr>
        <p:spPr>
          <a:xfrm>
            <a:off x="1137100" y="2082297"/>
            <a:ext cx="4729546" cy="400110"/>
          </a:xfrm>
          <a:prstGeom prst="rect">
            <a:avLst/>
          </a:prstGeom>
          <a:noFill/>
        </p:spPr>
        <p:txBody>
          <a:bodyPr wrap="square" rtlCol="0">
            <a:spAutoFit/>
          </a:bodyPr>
          <a:lstStyle/>
          <a:p>
            <a:pPr marL="342900" indent="-342900">
              <a:buFont typeface="Arial" panose="020B0604020202020204" pitchFamily="34" charset="0"/>
              <a:buChar char="•"/>
            </a:pPr>
            <a:r>
              <a:rPr lang="pt-BR" sz="2000" dirty="0">
                <a:latin typeface="Arial" panose="020B0604020202020204" pitchFamily="34" charset="0"/>
                <a:cs typeface="Arial" panose="020B0604020202020204" pitchFamily="34" charset="0"/>
              </a:rPr>
              <a:t>Baixas devem ser contínuas;</a:t>
            </a:r>
          </a:p>
        </p:txBody>
      </p:sp>
      <p:sp>
        <p:nvSpPr>
          <p:cNvPr id="4" name="CaixaDeTexto 3">
            <a:extLst>
              <a:ext uri="{FF2B5EF4-FFF2-40B4-BE49-F238E27FC236}">
                <a16:creationId xmlns:a16="http://schemas.microsoft.com/office/drawing/2014/main" id="{5CDCBC24-6A53-5CB8-D514-05B26B052DB4}"/>
              </a:ext>
            </a:extLst>
          </p:cNvPr>
          <p:cNvSpPr txBox="1"/>
          <p:nvPr/>
        </p:nvSpPr>
        <p:spPr>
          <a:xfrm>
            <a:off x="9804903" y="6490531"/>
            <a:ext cx="272509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Fonte: Área técnica/Seduc</a:t>
            </a:r>
          </a:p>
        </p:txBody>
      </p:sp>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BECC2C329856848B2BDEDF4F8B4F82A" ma:contentTypeVersion="6" ma:contentTypeDescription="Crie um novo documento." ma:contentTypeScope="" ma:versionID="f37cb765d23cafb3eb12c8c81db6a0b2">
  <xsd:schema xmlns:xsd="http://www.w3.org/2001/XMLSchema" xmlns:xs="http://www.w3.org/2001/XMLSchema" xmlns:p="http://schemas.microsoft.com/office/2006/metadata/properties" xmlns:ns2="a9ce4edb-df34-469f-89c7-7b8457e4c9a2" xmlns:ns3="9d492d6d-1dcd-4f79-8916-e94f56d5c577" targetNamespace="http://schemas.microsoft.com/office/2006/metadata/properties" ma:root="true" ma:fieldsID="6bd01c250bbaa518fdbe9b2ecb63a946" ns2:_="" ns3:_="">
    <xsd:import namespace="a9ce4edb-df34-469f-89c7-7b8457e4c9a2"/>
    <xsd:import namespace="9d492d6d-1dcd-4f79-8916-e94f56d5c5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ce4edb-df34-469f-89c7-7b8457e4c9a2"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492d6d-1dcd-4f79-8916-e94f56d5c5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6E8A3C-9735-462D-8A08-B25A0410BC70}">
  <ds:schemaRefs>
    <ds:schemaRef ds:uri="9d492d6d-1dcd-4f79-8916-e94f56d5c577"/>
    <ds:schemaRef ds:uri="a9ce4edb-df34-469f-89c7-7b8457e4c9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4E894B-2D0A-42F4-A2D7-28B4FD5DE862}">
  <ds:schemaRefs>
    <ds:schemaRef ds:uri="http://schemas.microsoft.com/sharepoint/v3/contenttype/forms"/>
  </ds:schemaRefs>
</ds:datastoreItem>
</file>

<file path=customXml/itemProps3.xml><?xml version="1.0" encoding="utf-8"?>
<ds:datastoreItem xmlns:ds="http://schemas.openxmlformats.org/officeDocument/2006/customXml" ds:itemID="{B3E660A7-DE8F-4789-AE8C-7E3F40240B3E}">
  <ds:schemaRefs>
    <ds:schemaRef ds:uri="9d492d6d-1dcd-4f79-8916-e94f56d5c577"/>
    <ds:schemaRef ds:uri="a9ce4edb-df34-469f-89c7-7b8457e4c9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946</TotalTime>
  <Words>846</Words>
  <Application>Microsoft Office PowerPoint</Application>
  <PresentationFormat>Widescreen</PresentationFormat>
  <Paragraphs>145</Paragraphs>
  <Slides>22</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22</vt:i4>
      </vt:variant>
    </vt:vector>
  </HeadingPairs>
  <TitlesOfParts>
    <vt:vector size="29" baseType="lpstr">
      <vt:lpstr>Aptos</vt:lpstr>
      <vt:lpstr>Arial</vt:lpstr>
      <vt:lpstr>Montserrat</vt:lpstr>
      <vt:lpstr>Montserrat Bold</vt:lpstr>
      <vt:lpstr>Verdana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Thiago Rocha</dc:creator>
  <cp:lastModifiedBy>Julia Sleiman</cp:lastModifiedBy>
  <cp:revision>97</cp:revision>
  <dcterms:created xsi:type="dcterms:W3CDTF">2023-03-16T21:20:46Z</dcterms:created>
  <dcterms:modified xsi:type="dcterms:W3CDTF">2025-09-22T19:32:58Z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380b4d-8a71-4241-982c-3816ad3ce8fc_Enabled">
    <vt:lpwstr>true</vt:lpwstr>
  </property>
  <property fmtid="{D5CDD505-2E9C-101B-9397-08002B2CF9AE}" pid="3" name="MSIP_Label_ff380b4d-8a71-4241-982c-3816ad3ce8fc_SetDate">
    <vt:lpwstr>2023-12-11T18:35:41Z</vt:lpwstr>
  </property>
  <property fmtid="{D5CDD505-2E9C-101B-9397-08002B2CF9AE}" pid="4" name="MSIP_Label_ff380b4d-8a71-4241-982c-3816ad3ce8fc_Method">
    <vt:lpwstr>Standard</vt:lpwstr>
  </property>
  <property fmtid="{D5CDD505-2E9C-101B-9397-08002B2CF9AE}" pid="5" name="MSIP_Label_ff380b4d-8a71-4241-982c-3816ad3ce8fc_Name">
    <vt:lpwstr>defa4170-0d19-0005-0004-bc88714345d2</vt:lpwstr>
  </property>
  <property fmtid="{D5CDD505-2E9C-101B-9397-08002B2CF9AE}" pid="6" name="MSIP_Label_ff380b4d-8a71-4241-982c-3816ad3ce8fc_SiteId">
    <vt:lpwstr>eabe64c5-68f5-4a76-8301-9577a679e449</vt:lpwstr>
  </property>
  <property fmtid="{D5CDD505-2E9C-101B-9397-08002B2CF9AE}" pid="7" name="MSIP_Label_ff380b4d-8a71-4241-982c-3816ad3ce8fc_ActionId">
    <vt:lpwstr>a9b63906-79c9-4293-a3c1-3d0c313b7005</vt:lpwstr>
  </property>
  <property fmtid="{D5CDD505-2E9C-101B-9397-08002B2CF9AE}" pid="8" name="MSIP_Label_ff380b4d-8a71-4241-982c-3816ad3ce8fc_ContentBits">
    <vt:lpwstr>0</vt:lpwstr>
  </property>
  <property fmtid="{D5CDD505-2E9C-101B-9397-08002B2CF9AE}" pid="9" name="ContentTypeId">
    <vt:lpwstr>0x010100CBECC2C329856848B2BDEDF4F8B4F82A</vt:lpwstr>
  </property>
</Properties>
</file>