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E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97767-1A87-4473-91F9-8A2857DB4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9457E8-D639-432C-A6AF-9DD2AF6DA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C9347D-659D-4824-B81D-FC33F267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49C5A7-53D2-4005-BFF3-6DFCC129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0D75CE-2ECE-40A3-B33E-F1FAE054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45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B6BFD-23E2-4A93-BB22-8207B7E2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35F44-7259-4D6D-AFCE-AD6174E4F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E2FC1C-93B1-4603-943A-D0E549C6D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ED524E-9925-49ED-9863-C34851C6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F6E64C-EBBA-42A8-B966-37E462E7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7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BA8506-DFDC-4EEE-B3EC-BA38DAE69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DF79BE-5240-44BF-B804-1616F83C3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DBDC50-08C1-4385-BBDD-3D196FAF8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DD384B-2E24-494C-8DE2-0853BD49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B3130D-A9CB-428A-963B-89E2C327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94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88BB8D-394E-41F0-B043-AB9F5EDE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CB55E2-FADF-42B3-9A04-7FCDE0DDE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4A0FDD-D46D-485E-B681-8FF5807C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77F8B8-D3EA-4049-8FAB-CF3F02D39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1A577F-B9C5-4552-A541-D09C878D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59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BAB85-2C68-4CAE-AD90-1651AE43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D426F4-B0F8-4181-8A2C-3EE35B4DA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3DD5D5-BFD8-4270-8F09-EB0FA2CC5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B4FB9F-C0C1-4D0E-9C74-13B327A0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2E88FA-4F13-46E3-BB43-4DE2BB075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59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2CFBB-7831-45AC-9BB1-EEE85F04F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F720CA-8D09-4F21-8C7B-D3212C7E0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CD7AC2-198B-4AB7-BCA6-D57118467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06B2E1-22DB-4AF8-9CDF-1E9DBE7DB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61B21B-4267-41E0-80D0-F0C480B71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598BC9-CFEA-4E4D-A684-482DF74F4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81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92A27C-EAE9-434A-9C6D-37EF59665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FFB0DA-1B28-4873-9440-B5F4F20B3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524208-AABA-47F0-800A-856D2FE89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4C2A169-3F9F-45A3-AFF4-40844B378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5EBE409-B59D-4731-86D9-4763C55F1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66BF038-5C4B-4F23-9D8A-B38E7789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32620AA-7DFD-489C-A374-708F0DBB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8145E18-C72B-4FB4-AEB3-11796712B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28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1CBB7-304D-494D-B631-AA9A2497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3B0BDE2-DE8E-48DF-BE70-90982064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4052742-05D4-41F7-8506-B224AD4D7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1EF220D-7962-455B-80E9-5E970DF4B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07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003F7CE-3AC3-42F3-B16C-073C0C90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35642A-B41E-4B0A-8265-173E0AA5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0F15EFB-2E8D-4D88-8F37-BA589DDA4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37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254641-7D79-469D-B79C-A3DCF4EA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C9B3A3-B342-45EC-9D6D-F4167B5C7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E764BD7-F113-4823-9381-E5DF1802E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2FEF23E-BF23-4743-BF43-988A3663D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879949-8476-48F6-BABB-8DBF0B794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B597AB-F8F9-4190-91E0-C2134800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6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67A55-26FF-4FC1-9BD4-E71B701BC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54D61DD-73FB-4A73-A816-5613AED88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FB35E0-9F5C-4103-97CC-FB22C6B63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8616F3-B9A7-48B3-A32C-5B554B998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21520E-FBF4-44BF-A4C8-A53A6299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8FAF3C-737C-414E-93E6-6B410B17B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82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B5A8435-E78E-4DD7-9015-38B5185B6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FF2415-C8A9-4586-9FD2-154F1AD1D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C5FAFB-FC92-4C24-9404-655674A7A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75758-577D-4D98-8CE1-BFD455D7758D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92B6FE-14DE-4628-BF71-46E8C6BB9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74397C-E791-4E9A-86A0-E32F866E1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48EF4-E516-4B88-B020-E880CE1484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31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6721B35-E035-4C5C-90DA-02DEEDCED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34874"/>
              </p:ext>
            </p:extLst>
          </p:nvPr>
        </p:nvGraphicFramePr>
        <p:xfrm>
          <a:off x="1253067" y="1241778"/>
          <a:ext cx="9313331" cy="5764725"/>
        </p:xfrm>
        <a:graphic>
          <a:graphicData uri="http://schemas.openxmlformats.org/drawingml/2006/table">
            <a:tbl>
              <a:tblPr/>
              <a:tblGrid>
                <a:gridCol w="944101">
                  <a:extLst>
                    <a:ext uri="{9D8B030D-6E8A-4147-A177-3AD203B41FA5}">
                      <a16:colId xmlns:a16="http://schemas.microsoft.com/office/drawing/2014/main" val="3618713166"/>
                    </a:ext>
                  </a:extLst>
                </a:gridCol>
                <a:gridCol w="3981478">
                  <a:extLst>
                    <a:ext uri="{9D8B030D-6E8A-4147-A177-3AD203B41FA5}">
                      <a16:colId xmlns:a16="http://schemas.microsoft.com/office/drawing/2014/main" val="3444648511"/>
                    </a:ext>
                  </a:extLst>
                </a:gridCol>
                <a:gridCol w="731292">
                  <a:extLst>
                    <a:ext uri="{9D8B030D-6E8A-4147-A177-3AD203B41FA5}">
                      <a16:colId xmlns:a16="http://schemas.microsoft.com/office/drawing/2014/main" val="3031846262"/>
                    </a:ext>
                  </a:extLst>
                </a:gridCol>
                <a:gridCol w="731292">
                  <a:extLst>
                    <a:ext uri="{9D8B030D-6E8A-4147-A177-3AD203B41FA5}">
                      <a16:colId xmlns:a16="http://schemas.microsoft.com/office/drawing/2014/main" val="2588855475"/>
                    </a:ext>
                  </a:extLst>
                </a:gridCol>
                <a:gridCol w="731292">
                  <a:extLst>
                    <a:ext uri="{9D8B030D-6E8A-4147-A177-3AD203B41FA5}">
                      <a16:colId xmlns:a16="http://schemas.microsoft.com/office/drawing/2014/main" val="386248212"/>
                    </a:ext>
                  </a:extLst>
                </a:gridCol>
                <a:gridCol w="731292">
                  <a:extLst>
                    <a:ext uri="{9D8B030D-6E8A-4147-A177-3AD203B41FA5}">
                      <a16:colId xmlns:a16="http://schemas.microsoft.com/office/drawing/2014/main" val="3872804776"/>
                    </a:ext>
                  </a:extLst>
                </a:gridCol>
                <a:gridCol w="731292">
                  <a:extLst>
                    <a:ext uri="{9D8B030D-6E8A-4147-A177-3AD203B41FA5}">
                      <a16:colId xmlns:a16="http://schemas.microsoft.com/office/drawing/2014/main" val="1520643850"/>
                    </a:ext>
                  </a:extLst>
                </a:gridCol>
                <a:gridCol w="731292">
                  <a:extLst>
                    <a:ext uri="{9D8B030D-6E8A-4147-A177-3AD203B41FA5}">
                      <a16:colId xmlns:a16="http://schemas.microsoft.com/office/drawing/2014/main" val="1970829535"/>
                    </a:ext>
                  </a:extLst>
                </a:gridCol>
              </a:tblGrid>
              <a:tr h="812526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effectLst/>
                          <a:latin typeface="Sans"/>
                        </a:rPr>
                        <a:t>ATIVIDADES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effectLst/>
                          <a:latin typeface="Sans"/>
                        </a:rPr>
                        <a:t>7</a:t>
                      </a:r>
                      <a:r>
                        <a:rPr lang="pt-BR" sz="1000" b="1" i="0" u="none" strike="noStrike" baseline="30000" dirty="0">
                          <a:effectLst/>
                          <a:latin typeface="Sans"/>
                        </a:rPr>
                        <a:t>o </a:t>
                      </a:r>
                      <a:r>
                        <a:rPr lang="pt-BR" sz="1000" b="1" i="0" u="none" strike="noStrike" dirty="0">
                          <a:effectLst/>
                          <a:latin typeface="Sans"/>
                        </a:rPr>
                        <a:t> dia útil até o dia 26 do mês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effectLst/>
                          <a:latin typeface="Sans"/>
                        </a:rPr>
                        <a:t>Dia 27 do mês, até o 1</a:t>
                      </a:r>
                      <a:r>
                        <a:rPr lang="pt-BR" sz="1000" b="1" i="0" u="none" strike="noStrike" baseline="30000" dirty="0">
                          <a:effectLst/>
                          <a:latin typeface="Sans"/>
                        </a:rPr>
                        <a:t>o</a:t>
                      </a:r>
                      <a:r>
                        <a:rPr lang="pt-BR" sz="1000" b="1" i="0" u="none" strike="noStrike" dirty="0">
                          <a:effectLst/>
                          <a:latin typeface="Sans"/>
                        </a:rPr>
                        <a:t> dia útil do próximo mês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effectLst/>
                          <a:latin typeface="Sans"/>
                        </a:rPr>
                        <a:t>   2</a:t>
                      </a:r>
                      <a:r>
                        <a:rPr lang="pt-BR" sz="1000" b="1" i="0" u="none" strike="noStrike" baseline="30000" dirty="0">
                          <a:effectLst/>
                          <a:latin typeface="Sans"/>
                        </a:rPr>
                        <a:t>o </a:t>
                      </a:r>
                      <a:r>
                        <a:rPr lang="pt-BR" sz="1000" b="1" i="0" u="none" strike="noStrike" dirty="0">
                          <a:effectLst/>
                          <a:latin typeface="Sans"/>
                        </a:rPr>
                        <a:t>dia útil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effectLst/>
                          <a:latin typeface="Sans"/>
                        </a:rPr>
                        <a:t>   5</a:t>
                      </a:r>
                      <a:r>
                        <a:rPr lang="pt-BR" sz="900" b="1" i="0" u="none" strike="noStrike" baseline="30000" dirty="0">
                          <a:effectLst/>
                          <a:latin typeface="Sans"/>
                        </a:rPr>
                        <a:t>o</a:t>
                      </a:r>
                      <a:r>
                        <a:rPr lang="pt-BR" sz="900" b="1" i="0" u="none" strike="noStrike" dirty="0">
                          <a:effectLst/>
                          <a:latin typeface="Sans"/>
                        </a:rPr>
                        <a:t> dia útil 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effectLst/>
                          <a:latin typeface="Sans"/>
                        </a:rPr>
                        <a:t>     6</a:t>
                      </a:r>
                      <a:r>
                        <a:rPr lang="pt-BR" sz="900" b="1" i="0" u="none" strike="noStrike" baseline="30000" dirty="0">
                          <a:effectLst/>
                          <a:latin typeface="Sans"/>
                        </a:rPr>
                        <a:t>o</a:t>
                      </a:r>
                      <a:r>
                        <a:rPr lang="pt-BR" sz="900" b="1" i="0" u="none" strike="noStrike" dirty="0">
                          <a:effectLst/>
                          <a:latin typeface="Sans"/>
                        </a:rPr>
                        <a:t> dia útil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effectLst/>
                          <a:latin typeface="Sans"/>
                        </a:rPr>
                        <a:t>   </a:t>
                      </a:r>
                    </a:p>
                    <a:p>
                      <a:pPr algn="l" fontAlgn="ctr"/>
                      <a:r>
                        <a:rPr lang="pt-BR" sz="900" b="1" i="0" u="none" strike="noStrike" dirty="0">
                          <a:effectLst/>
                          <a:latin typeface="Sans"/>
                        </a:rPr>
                        <a:t>     7</a:t>
                      </a:r>
                      <a:r>
                        <a:rPr lang="pt-BR" sz="900" b="1" i="0" u="none" strike="noStrike" baseline="30000" dirty="0">
                          <a:effectLst/>
                          <a:latin typeface="Sans"/>
                        </a:rPr>
                        <a:t>o</a:t>
                      </a:r>
                      <a:r>
                        <a:rPr lang="pt-BR" sz="900" b="1" i="0" u="none" strike="noStrike" dirty="0">
                          <a:effectLst/>
                          <a:latin typeface="Sans"/>
                        </a:rPr>
                        <a:t> dia útil</a:t>
                      </a:r>
                    </a:p>
                    <a:p>
                      <a:pPr algn="l" fontAlgn="ctr"/>
                      <a:endParaRPr lang="pt-BR" sz="900" b="1" i="0" u="none" strike="noStrike" dirty="0">
                        <a:effectLst/>
                        <a:latin typeface="Sans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969618"/>
                  </a:ext>
                </a:extLst>
              </a:tr>
              <a:tr h="10396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Sans"/>
                        </a:rPr>
                        <a:t>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Período no qual o Sistema estará aberto para lançamento das </a:t>
                      </a:r>
                      <a:r>
                        <a:rPr lang="pt-BR" sz="1000" b="0" i="0" u="none" strike="noStrike" dirty="0" err="1">
                          <a:effectLst/>
                          <a:latin typeface="Sans"/>
                        </a:rPr>
                        <a:t>ATAs</a:t>
                      </a:r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 e demais documentos necessários, incluindo as pendências do mês anterior, no Sistema pela unidade.</a:t>
                      </a:r>
                    </a:p>
                    <a:p>
                      <a:pPr algn="l" fontAlgn="t"/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Os regionais deverão efetuar neste período o acompanhamento dando suporte para as Unidades, verificando as dificuldades, esclarecendo dúvidas, solicitando regularização das pendências do mês anterior, realizando a interface das dificuldades entre as Unidades e o NPSO.</a:t>
                      </a:r>
                    </a:p>
                  </a:txBody>
                  <a:tcPr marL="9525" marR="9525" marT="95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189172"/>
                  </a:ext>
                </a:extLst>
              </a:tr>
              <a:tr h="7572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Sans"/>
                        </a:rPr>
                        <a:t>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Sistema fecha para as unidades realizarem os lançamentos dos documentos (</a:t>
                      </a:r>
                      <a:r>
                        <a:rPr lang="pt-BR" sz="1000" b="0" i="0" u="none" strike="noStrike" dirty="0" err="1">
                          <a:effectLst/>
                          <a:latin typeface="Sans"/>
                        </a:rPr>
                        <a:t>ATAs</a:t>
                      </a:r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 e outros).</a:t>
                      </a:r>
                    </a:p>
                    <a:p>
                      <a:pPr algn="l" fontAlgn="t"/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Os Regionais deverão acessar o sistema CIPA e verificar quais Unidades da sua Regional não realizaram o upload no prazo.</a:t>
                      </a:r>
                    </a:p>
                    <a:p>
                      <a:pPr algn="l" fontAlgn="t"/>
                      <a:endParaRPr lang="pt-BR" sz="1000" b="0" i="0" u="none" strike="noStrike" dirty="0">
                        <a:effectLst/>
                        <a:latin typeface="Sans"/>
                      </a:endParaRPr>
                    </a:p>
                  </a:txBody>
                  <a:tcPr marL="9525" marR="9525" marT="95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73372"/>
                  </a:ext>
                </a:extLst>
              </a:tr>
              <a:tr h="6810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Sans"/>
                        </a:rPr>
                        <a:t>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Regionais enviam e-mail para as Unidades com pendências e solicitam que retorne com as  justificativas das irregularidades, a fim de deixar registrado essas fundamentações. Caso não respondam entram em contato direto com a Direção via chat </a:t>
                      </a:r>
                      <a:r>
                        <a:rPr lang="pt-BR" sz="1000" b="0" i="0" u="none" strike="noStrike">
                          <a:effectLst/>
                          <a:latin typeface="Sans"/>
                        </a:rPr>
                        <a:t>solicitando regularização.</a:t>
                      </a:r>
                      <a:endParaRPr lang="pt-BR" sz="1000" b="0" i="0" u="none" strike="noStrike" dirty="0">
                        <a:effectLst/>
                        <a:latin typeface="Sans"/>
                      </a:endParaRPr>
                    </a:p>
                  </a:txBody>
                  <a:tcPr marL="9525" marR="9525" marT="95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978325"/>
                  </a:ext>
                </a:extLst>
              </a:tr>
              <a:tr h="7572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Sans"/>
                        </a:rPr>
                        <a:t>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Cada Regional efetua relatório geral, contendo:</a:t>
                      </a:r>
                    </a:p>
                    <a:p>
                      <a:pPr marL="171450" indent="-171450" algn="l" fontAlgn="t">
                        <a:buFont typeface="Wingdings" panose="05000000000000000000" pitchFamily="2" charset="2"/>
                        <a:buChar char="§"/>
                      </a:pPr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A situação de cada Unidade;</a:t>
                      </a:r>
                    </a:p>
                    <a:p>
                      <a:pPr marL="171450" indent="-171450" algn="l" fontAlgn="t">
                        <a:buFont typeface="Wingdings" panose="05000000000000000000" pitchFamily="2" charset="2"/>
                        <a:buChar char="§"/>
                      </a:pPr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As justificativas das Unidades constante no email reposta;</a:t>
                      </a:r>
                    </a:p>
                    <a:p>
                      <a:pPr marL="171450" indent="-171450" algn="l" fontAlgn="t">
                        <a:buFont typeface="Wingdings" panose="05000000000000000000" pitchFamily="2" charset="2"/>
                        <a:buChar char="§"/>
                      </a:pPr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Qual a ação efetiva do regional junto aquela Unidade (detalhada, contendo nome com quem falou, dias, horas, </a:t>
                      </a:r>
                      <a:r>
                        <a:rPr lang="pt-BR" sz="1000" b="0" i="0" u="none" strike="noStrike" dirty="0" err="1">
                          <a:effectLst/>
                          <a:latin typeface="Sans"/>
                        </a:rPr>
                        <a:t>qtade</a:t>
                      </a:r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 de vezes, </a:t>
                      </a:r>
                      <a:r>
                        <a:rPr lang="pt-BR" sz="1000" b="0" i="0" u="none" strike="noStrike" dirty="0" err="1">
                          <a:effectLst/>
                          <a:latin typeface="Sans"/>
                        </a:rPr>
                        <a:t>etc</a:t>
                      </a:r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))</a:t>
                      </a:r>
                    </a:p>
                    <a:p>
                      <a:pPr algn="l" fontAlgn="t"/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 </a:t>
                      </a:r>
                      <a:r>
                        <a:rPr lang="pt-BR" sz="1000" b="1" i="0" u="sng" strike="noStrike" dirty="0">
                          <a:effectLst/>
                          <a:latin typeface="Sans"/>
                        </a:rPr>
                        <a:t>E envia, para o e-mail CIPA.ATENDIMENTO do NPSO</a:t>
                      </a:r>
                      <a:endParaRPr lang="pt-BR" sz="1000" b="0" i="0" u="none" strike="noStrike" dirty="0">
                        <a:effectLst/>
                        <a:latin typeface="Sans"/>
                      </a:endParaRPr>
                    </a:p>
                  </a:txBody>
                  <a:tcPr marL="9525" marR="9525" marT="95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1014"/>
                  </a:ext>
                </a:extLst>
              </a:tr>
              <a:tr h="6930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Sans"/>
                        </a:rPr>
                        <a:t>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NPSO recebe os relatórios, efetua os gráficos e relatórios, e envia para consideração do Coordenador da URH.</a:t>
                      </a:r>
                    </a:p>
                    <a:p>
                      <a:pPr algn="l" fontAlgn="t"/>
                      <a:r>
                        <a:rPr lang="pt-BR" sz="1000" b="0" i="0" u="none" strike="noStrike">
                          <a:effectLst/>
                          <a:latin typeface="Sans"/>
                        </a:rPr>
                        <a:t>Utiliza </a:t>
                      </a:r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os dados das irregularidades para constar na Bonificação de Resultados.</a:t>
                      </a:r>
                    </a:p>
                  </a:txBody>
                  <a:tcPr marL="9525" marR="9525" marT="95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066433"/>
                  </a:ext>
                </a:extLst>
              </a:tr>
              <a:tr h="6691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Sans"/>
                        </a:rPr>
                        <a:t>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effectLst/>
                          <a:latin typeface="Sans"/>
                        </a:rPr>
                        <a:t>Sistema abre para lançamentos do mês. Lembrando que os lançamentos pendentes poderão ser realizados em atraso a qualquer tempo em que o sistema esteja aberto.</a:t>
                      </a:r>
                    </a:p>
                  </a:txBody>
                  <a:tcPr marL="9525" marR="9525" marT="95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effectLst/>
                        <a:latin typeface="Sans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177555"/>
                  </a:ext>
                </a:extLst>
              </a:tr>
            </a:tbl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:a16="http://schemas.microsoft.com/office/drawing/2014/main" id="{0FAB391E-4745-49F6-87D9-DC85AB78FFD4}"/>
              </a:ext>
            </a:extLst>
          </p:cNvPr>
          <p:cNvSpPr/>
          <p:nvPr/>
        </p:nvSpPr>
        <p:spPr>
          <a:xfrm>
            <a:off x="5879186" y="864401"/>
            <a:ext cx="46134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pt-BR" sz="1200" b="1" dirty="0">
                <a:solidFill>
                  <a:srgbClr val="C00000"/>
                </a:solidFill>
                <a:highlight>
                  <a:srgbClr val="00FFFF"/>
                </a:highlight>
                <a:latin typeface="Sans"/>
              </a:rPr>
              <a:t>(</a:t>
            </a:r>
            <a:r>
              <a:rPr lang="pt-BR" sz="1200" b="1" dirty="0">
                <a:solidFill>
                  <a:srgbClr val="5BE8F7"/>
                </a:solidFill>
                <a:highlight>
                  <a:srgbClr val="00FFFF"/>
                </a:highlight>
                <a:latin typeface="Sans"/>
              </a:rPr>
              <a:t> </a:t>
            </a:r>
            <a:r>
              <a:rPr lang="pt-BR" sz="1200" b="1" dirty="0" err="1">
                <a:highlight>
                  <a:srgbClr val="00FFFF"/>
                </a:highlight>
                <a:latin typeface="Sans"/>
              </a:rPr>
              <a:t>Obs</a:t>
            </a:r>
            <a:r>
              <a:rPr lang="pt-BR" sz="1200" b="1" dirty="0">
                <a:highlight>
                  <a:srgbClr val="00FFFF"/>
                </a:highlight>
                <a:latin typeface="Sans"/>
              </a:rPr>
              <a:t>: Sábado não será considerado como dia útil neste cronograma)</a:t>
            </a:r>
            <a:r>
              <a:rPr lang="pt-BR" sz="1200" b="1" dirty="0">
                <a:solidFill>
                  <a:srgbClr val="5BE8F7"/>
                </a:solidFill>
                <a:highlight>
                  <a:srgbClr val="00FFFF"/>
                </a:highlight>
                <a:latin typeface="Sans"/>
              </a:rPr>
              <a:t>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CD3245E-4852-41A2-84EE-0F82C4504301}"/>
              </a:ext>
            </a:extLst>
          </p:cNvPr>
          <p:cNvSpPr txBox="1"/>
          <p:nvPr/>
        </p:nvSpPr>
        <p:spPr>
          <a:xfrm>
            <a:off x="1049867" y="474133"/>
            <a:ext cx="965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CRONOGRAMA DE ATIVIDADES DA CIPA - UNIDADES X REGIONAIS X NPSO</a:t>
            </a:r>
          </a:p>
        </p:txBody>
      </p:sp>
    </p:spTree>
    <p:extLst>
      <p:ext uri="{BB962C8B-B14F-4D97-AF65-F5344CB8AC3E}">
        <p14:creationId xmlns:p14="http://schemas.microsoft.com/office/powerpoint/2010/main" val="2256123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338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Sans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Elsa dos Anjos Simões</dc:creator>
  <cp:lastModifiedBy>Elsa</cp:lastModifiedBy>
  <cp:revision>13</cp:revision>
  <dcterms:created xsi:type="dcterms:W3CDTF">2020-11-04T12:08:42Z</dcterms:created>
  <dcterms:modified xsi:type="dcterms:W3CDTF">2021-01-21T12:19:42Z</dcterms:modified>
</cp:coreProperties>
</file>