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sldIdLst>
    <p:sldId id="257" r:id="rId5"/>
    <p:sldId id="258" r:id="rId6"/>
    <p:sldId id="260" r:id="rId7"/>
    <p:sldId id="321" r:id="rId8"/>
    <p:sldId id="323" r:id="rId9"/>
    <p:sldId id="366" r:id="rId10"/>
    <p:sldId id="325" r:id="rId11"/>
    <p:sldId id="324" r:id="rId12"/>
    <p:sldId id="326" r:id="rId13"/>
    <p:sldId id="327" r:id="rId14"/>
    <p:sldId id="364" r:id="rId15"/>
    <p:sldId id="329" r:id="rId16"/>
    <p:sldId id="328" r:id="rId17"/>
    <p:sldId id="365" r:id="rId18"/>
    <p:sldId id="330" r:id="rId19"/>
    <p:sldId id="331" r:id="rId20"/>
    <p:sldId id="332" r:id="rId21"/>
    <p:sldId id="333" r:id="rId22"/>
    <p:sldId id="334" r:id="rId23"/>
    <p:sldId id="335" r:id="rId24"/>
    <p:sldId id="336" r:id="rId25"/>
    <p:sldId id="337" r:id="rId26"/>
    <p:sldId id="338" r:id="rId27"/>
    <p:sldId id="339" r:id="rId28"/>
    <p:sldId id="340" r:id="rId29"/>
    <p:sldId id="341" r:id="rId30"/>
    <p:sldId id="342" r:id="rId31"/>
    <p:sldId id="343" r:id="rId32"/>
    <p:sldId id="344" r:id="rId33"/>
    <p:sldId id="345" r:id="rId34"/>
    <p:sldId id="346" r:id="rId35"/>
    <p:sldId id="367" r:id="rId36"/>
    <p:sldId id="368" r:id="rId37"/>
    <p:sldId id="347" r:id="rId38"/>
    <p:sldId id="348" r:id="rId39"/>
    <p:sldId id="349" r:id="rId40"/>
    <p:sldId id="350" r:id="rId41"/>
    <p:sldId id="351" r:id="rId42"/>
    <p:sldId id="352" r:id="rId43"/>
    <p:sldId id="353" r:id="rId44"/>
    <p:sldId id="354" r:id="rId45"/>
    <p:sldId id="355" r:id="rId46"/>
    <p:sldId id="356" r:id="rId47"/>
    <p:sldId id="363" r:id="rId48"/>
    <p:sldId id="358" r:id="rId49"/>
    <p:sldId id="359" r:id="rId50"/>
    <p:sldId id="360" r:id="rId51"/>
    <p:sldId id="361" r:id="rId52"/>
    <p:sldId id="259" r:id="rId5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59" d="100"/>
          <a:sy n="59" d="100"/>
        </p:scale>
        <p:origin x="8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250F3-FE1A-42E3-A37D-62C387D53FDD}" type="datetimeFigureOut">
              <a:rPr lang="pt-BR" smtClean="0"/>
              <a:t>12/08/2026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90088C-D750-4B89-BC8B-82D9A9D7DB54}" type="slidenum">
              <a:rPr lang="pt-BR" smtClean="0"/>
              <a:t>‹nº›</a:t>
            </a:fld>
            <a:endParaRPr lang="pt-BR"/>
          </a:p>
        </p:txBody>
      </p:sp>
    </p:spTree>
    <p:extLst>
      <p:ext uri="{BB962C8B-B14F-4D97-AF65-F5344CB8AC3E}">
        <p14:creationId xmlns:p14="http://schemas.microsoft.com/office/powerpoint/2010/main" val="369432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DF90088C-D750-4B89-BC8B-82D9A9D7DB54}" type="slidenum">
              <a:rPr lang="pt-BR" smtClean="0"/>
              <a:t>15</a:t>
            </a:fld>
            <a:endParaRPr lang="pt-BR"/>
          </a:p>
        </p:txBody>
      </p:sp>
    </p:spTree>
    <p:extLst>
      <p:ext uri="{BB962C8B-B14F-4D97-AF65-F5344CB8AC3E}">
        <p14:creationId xmlns:p14="http://schemas.microsoft.com/office/powerpoint/2010/main" val="1244734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B5349132-F051-0984-6CE4-D856D17636D0}"/>
              </a:ext>
            </a:extLst>
          </p:cNvPr>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1388154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F69FD5-1408-B146-F41A-7C464980DD62}"/>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0CD83778-6031-12E0-4A07-CBF2681A491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7C01548-9CF7-E27D-28E9-190ACA1EEA57}"/>
              </a:ext>
            </a:extLst>
          </p:cNvPr>
          <p:cNvSpPr>
            <a:spLocks noGrp="1"/>
          </p:cNvSpPr>
          <p:nvPr>
            <p:ph type="dt" sz="half" idx="10"/>
          </p:nvPr>
        </p:nvSpPr>
        <p:spPr/>
        <p:txBody>
          <a:bodyPr/>
          <a:lstStyle/>
          <a:p>
            <a:fld id="{6F2C47D3-7C66-3C4A-8E33-4B9A2E707011}" type="datetimeFigureOut">
              <a:rPr lang="pt-BR" smtClean="0"/>
              <a:t>12/08/2026</a:t>
            </a:fld>
            <a:endParaRPr lang="pt-BR"/>
          </a:p>
        </p:txBody>
      </p:sp>
      <p:sp>
        <p:nvSpPr>
          <p:cNvPr id="5" name="Espaço Reservado para Rodapé 4">
            <a:extLst>
              <a:ext uri="{FF2B5EF4-FFF2-40B4-BE49-F238E27FC236}">
                <a16:creationId xmlns:a16="http://schemas.microsoft.com/office/drawing/2014/main" id="{F81DE872-06DE-0891-6104-2C8CCB21B6B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8753A42-6E7F-D3AA-A205-189E46963163}"/>
              </a:ext>
            </a:extLst>
          </p:cNvPr>
          <p:cNvSpPr>
            <a:spLocks noGrp="1"/>
          </p:cNvSpPr>
          <p:nvPr>
            <p:ph type="sldNum" sz="quarter" idx="12"/>
          </p:nvPr>
        </p:nvSpPr>
        <p:spPr/>
        <p:txBody>
          <a:bodyPr/>
          <a:lstStyle/>
          <a:p>
            <a:fld id="{A9180564-A68B-964F-A61E-4E60C3D183F5}" type="slidenum">
              <a:rPr lang="pt-BR" smtClean="0"/>
              <a:t>‹nº›</a:t>
            </a:fld>
            <a:endParaRPr lang="pt-BR"/>
          </a:p>
        </p:txBody>
      </p:sp>
    </p:spTree>
    <p:extLst>
      <p:ext uri="{BB962C8B-B14F-4D97-AF65-F5344CB8AC3E}">
        <p14:creationId xmlns:p14="http://schemas.microsoft.com/office/powerpoint/2010/main" val="2968837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A56E90-9FFF-9104-10E3-4A374B0BBFED}"/>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79784915-D823-2638-AD71-7BE2C3DAAC5E}"/>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A925646-14F1-A79B-C4B7-71D61B39DBF5}"/>
              </a:ext>
            </a:extLst>
          </p:cNvPr>
          <p:cNvSpPr>
            <a:spLocks noGrp="1"/>
          </p:cNvSpPr>
          <p:nvPr>
            <p:ph type="dt" sz="half" idx="10"/>
          </p:nvPr>
        </p:nvSpPr>
        <p:spPr/>
        <p:txBody>
          <a:bodyPr/>
          <a:lstStyle/>
          <a:p>
            <a:fld id="{6F2C47D3-7C66-3C4A-8E33-4B9A2E707011}" type="datetimeFigureOut">
              <a:rPr lang="pt-BR" smtClean="0"/>
              <a:t>12/08/2026</a:t>
            </a:fld>
            <a:endParaRPr lang="pt-BR"/>
          </a:p>
        </p:txBody>
      </p:sp>
      <p:sp>
        <p:nvSpPr>
          <p:cNvPr id="5" name="Espaço Reservado para Rodapé 4">
            <a:extLst>
              <a:ext uri="{FF2B5EF4-FFF2-40B4-BE49-F238E27FC236}">
                <a16:creationId xmlns:a16="http://schemas.microsoft.com/office/drawing/2014/main" id="{D8F9D2AD-8FC9-ED34-2D45-8926881A4D5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31F3C3A-42F8-C8D7-9F85-D949F213478B}"/>
              </a:ext>
            </a:extLst>
          </p:cNvPr>
          <p:cNvSpPr>
            <a:spLocks noGrp="1"/>
          </p:cNvSpPr>
          <p:nvPr>
            <p:ph type="sldNum" sz="quarter" idx="12"/>
          </p:nvPr>
        </p:nvSpPr>
        <p:spPr/>
        <p:txBody>
          <a:bodyPr/>
          <a:lstStyle/>
          <a:p>
            <a:fld id="{A9180564-A68B-964F-A61E-4E60C3D183F5}" type="slidenum">
              <a:rPr lang="pt-BR" smtClean="0"/>
              <a:t>‹nº›</a:t>
            </a:fld>
            <a:endParaRPr lang="pt-BR"/>
          </a:p>
        </p:txBody>
      </p:sp>
    </p:spTree>
    <p:extLst>
      <p:ext uri="{BB962C8B-B14F-4D97-AF65-F5344CB8AC3E}">
        <p14:creationId xmlns:p14="http://schemas.microsoft.com/office/powerpoint/2010/main" val="238403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0B8DC7F0-24C2-EB72-8980-2859399815DD}"/>
              </a:ext>
            </a:extLst>
          </p:cNvPr>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570314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beçalho da Seção">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0BA24E9F-281B-A298-CC21-63215A5C8946}"/>
              </a:ext>
            </a:extLst>
          </p:cNvPr>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40098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E741214D-8D0B-DB79-8F05-683CFE1A40AA}"/>
              </a:ext>
            </a:extLst>
          </p:cNvPr>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87020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pic>
        <p:nvPicPr>
          <p:cNvPr id="10" name="Espaço Reservado para Conteúdo 4">
            <a:extLst>
              <a:ext uri="{FF2B5EF4-FFF2-40B4-BE49-F238E27FC236}">
                <a16:creationId xmlns:a16="http://schemas.microsoft.com/office/drawing/2014/main" id="{04A29A15-B535-1AC8-F04F-1C9878D8AE45}"/>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460483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BED4A04B-A88C-DD9F-3700-7ADCAD69A033}"/>
              </a:ext>
            </a:extLst>
          </p:cNvPr>
          <p:cNvPicPr/>
          <p:nvPr userDrawn="1"/>
        </p:nvPicPr>
        <p:blipFill>
          <a:blip r:embed="rId2"/>
          <a:stretch>
            <a:fillRect/>
          </a:stretch>
        </p:blipFill>
        <p:spPr>
          <a:xfrm>
            <a:off x="0" y="-72025"/>
            <a:ext cx="12448087" cy="7002049"/>
          </a:xfrm>
          <a:prstGeom prst="rect">
            <a:avLst/>
          </a:prstGeom>
        </p:spPr>
      </p:pic>
    </p:spTree>
    <p:extLst>
      <p:ext uri="{BB962C8B-B14F-4D97-AF65-F5344CB8AC3E}">
        <p14:creationId xmlns:p14="http://schemas.microsoft.com/office/powerpoint/2010/main" val="767267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A75D73C-BE35-7549-42E1-5D9E00A22E78}"/>
              </a:ext>
            </a:extLst>
          </p:cNvPr>
          <p:cNvSpPr>
            <a:spLocks noGrp="1"/>
          </p:cNvSpPr>
          <p:nvPr>
            <p:ph type="dt" sz="half" idx="10"/>
          </p:nvPr>
        </p:nvSpPr>
        <p:spPr/>
        <p:txBody>
          <a:bodyPr/>
          <a:lstStyle/>
          <a:p>
            <a:fld id="{6F2C47D3-7C66-3C4A-8E33-4B9A2E707011}" type="datetimeFigureOut">
              <a:rPr lang="pt-BR" smtClean="0"/>
              <a:t>12/08/2026</a:t>
            </a:fld>
            <a:endParaRPr lang="pt-BR"/>
          </a:p>
        </p:txBody>
      </p:sp>
      <p:sp>
        <p:nvSpPr>
          <p:cNvPr id="3" name="Espaço Reservado para Rodapé 2">
            <a:extLst>
              <a:ext uri="{FF2B5EF4-FFF2-40B4-BE49-F238E27FC236}">
                <a16:creationId xmlns:a16="http://schemas.microsoft.com/office/drawing/2014/main" id="{31D75354-D92E-759F-EB95-EA6A3D133274}"/>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760C9B63-2088-780D-5EEF-CEFCEA972150}"/>
              </a:ext>
            </a:extLst>
          </p:cNvPr>
          <p:cNvSpPr>
            <a:spLocks noGrp="1"/>
          </p:cNvSpPr>
          <p:nvPr>
            <p:ph type="sldNum" sz="quarter" idx="12"/>
          </p:nvPr>
        </p:nvSpPr>
        <p:spPr/>
        <p:txBody>
          <a:bodyPr/>
          <a:lstStyle/>
          <a:p>
            <a:fld id="{A9180564-A68B-964F-A61E-4E60C3D183F5}" type="slidenum">
              <a:rPr lang="pt-BR" smtClean="0"/>
              <a:t>‹nº›</a:t>
            </a:fld>
            <a:endParaRPr lang="pt-BR"/>
          </a:p>
        </p:txBody>
      </p:sp>
    </p:spTree>
    <p:extLst>
      <p:ext uri="{BB962C8B-B14F-4D97-AF65-F5344CB8AC3E}">
        <p14:creationId xmlns:p14="http://schemas.microsoft.com/office/powerpoint/2010/main" val="3863189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C3B80F-CE96-374E-F609-B178D6F9F63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F302E80-2797-16F6-F310-8108A39CB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55DBAD53-8AF4-3E74-E076-FDC9BFF43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CF61DD9D-AD98-CB2F-65D8-229B0E570FA5}"/>
              </a:ext>
            </a:extLst>
          </p:cNvPr>
          <p:cNvSpPr>
            <a:spLocks noGrp="1"/>
          </p:cNvSpPr>
          <p:nvPr>
            <p:ph type="dt" sz="half" idx="10"/>
          </p:nvPr>
        </p:nvSpPr>
        <p:spPr/>
        <p:txBody>
          <a:bodyPr/>
          <a:lstStyle/>
          <a:p>
            <a:fld id="{6F2C47D3-7C66-3C4A-8E33-4B9A2E707011}" type="datetimeFigureOut">
              <a:rPr lang="pt-BR" smtClean="0"/>
              <a:t>12/08/2026</a:t>
            </a:fld>
            <a:endParaRPr lang="pt-BR"/>
          </a:p>
        </p:txBody>
      </p:sp>
      <p:sp>
        <p:nvSpPr>
          <p:cNvPr id="6" name="Espaço Reservado para Rodapé 5">
            <a:extLst>
              <a:ext uri="{FF2B5EF4-FFF2-40B4-BE49-F238E27FC236}">
                <a16:creationId xmlns:a16="http://schemas.microsoft.com/office/drawing/2014/main" id="{0ED60E72-31CE-5C56-1070-77DD2BE890E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CD9B32C-A9A0-12FE-91C4-0C873A4EB43F}"/>
              </a:ext>
            </a:extLst>
          </p:cNvPr>
          <p:cNvSpPr>
            <a:spLocks noGrp="1"/>
          </p:cNvSpPr>
          <p:nvPr>
            <p:ph type="sldNum" sz="quarter" idx="12"/>
          </p:nvPr>
        </p:nvSpPr>
        <p:spPr/>
        <p:txBody>
          <a:bodyPr/>
          <a:lstStyle/>
          <a:p>
            <a:fld id="{A9180564-A68B-964F-A61E-4E60C3D183F5}" type="slidenum">
              <a:rPr lang="pt-BR" smtClean="0"/>
              <a:t>‹nº›</a:t>
            </a:fld>
            <a:endParaRPr lang="pt-BR"/>
          </a:p>
        </p:txBody>
      </p:sp>
    </p:spTree>
    <p:extLst>
      <p:ext uri="{BB962C8B-B14F-4D97-AF65-F5344CB8AC3E}">
        <p14:creationId xmlns:p14="http://schemas.microsoft.com/office/powerpoint/2010/main" val="129013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E18A12-B0E0-9375-458D-9267E3265BB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00223EF-4637-AE52-66FD-0B27FCE477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DFFB2EF2-C125-54D2-1EF5-8B587C10B6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8F268DF-3392-5D1A-B617-C118D1BCA1BD}"/>
              </a:ext>
            </a:extLst>
          </p:cNvPr>
          <p:cNvSpPr>
            <a:spLocks noGrp="1"/>
          </p:cNvSpPr>
          <p:nvPr>
            <p:ph type="dt" sz="half" idx="10"/>
          </p:nvPr>
        </p:nvSpPr>
        <p:spPr/>
        <p:txBody>
          <a:bodyPr/>
          <a:lstStyle/>
          <a:p>
            <a:fld id="{6F2C47D3-7C66-3C4A-8E33-4B9A2E707011}" type="datetimeFigureOut">
              <a:rPr lang="pt-BR" smtClean="0"/>
              <a:t>12/08/2026</a:t>
            </a:fld>
            <a:endParaRPr lang="pt-BR"/>
          </a:p>
        </p:txBody>
      </p:sp>
      <p:sp>
        <p:nvSpPr>
          <p:cNvPr id="6" name="Espaço Reservado para Rodapé 5">
            <a:extLst>
              <a:ext uri="{FF2B5EF4-FFF2-40B4-BE49-F238E27FC236}">
                <a16:creationId xmlns:a16="http://schemas.microsoft.com/office/drawing/2014/main" id="{C8D4D19D-D86C-7E95-8989-0B51839C5FB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B5DB2E8-794B-5FDB-723E-C286C96F0D84}"/>
              </a:ext>
            </a:extLst>
          </p:cNvPr>
          <p:cNvSpPr>
            <a:spLocks noGrp="1"/>
          </p:cNvSpPr>
          <p:nvPr>
            <p:ph type="sldNum" sz="quarter" idx="12"/>
          </p:nvPr>
        </p:nvSpPr>
        <p:spPr/>
        <p:txBody>
          <a:bodyPr/>
          <a:lstStyle/>
          <a:p>
            <a:fld id="{A9180564-A68B-964F-A61E-4E60C3D183F5}" type="slidenum">
              <a:rPr lang="pt-BR" smtClean="0"/>
              <a:t>‹nº›</a:t>
            </a:fld>
            <a:endParaRPr lang="pt-BR"/>
          </a:p>
        </p:txBody>
      </p:sp>
    </p:spTree>
    <p:extLst>
      <p:ext uri="{BB962C8B-B14F-4D97-AF65-F5344CB8AC3E}">
        <p14:creationId xmlns:p14="http://schemas.microsoft.com/office/powerpoint/2010/main" val="1156408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C8D8E16A-843B-9F07-C81D-C3E010FA75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E45E835F-5A82-DB76-4ECB-A01FB7A7AC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18A22A5-8C49-7A6B-427A-A68F3D0F0E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2C47D3-7C66-3C4A-8E33-4B9A2E707011}" type="datetimeFigureOut">
              <a:rPr lang="pt-BR" smtClean="0"/>
              <a:t>12/08/2026</a:t>
            </a:fld>
            <a:endParaRPr lang="pt-BR"/>
          </a:p>
        </p:txBody>
      </p:sp>
      <p:sp>
        <p:nvSpPr>
          <p:cNvPr id="5" name="Espaço Reservado para Rodapé 4">
            <a:extLst>
              <a:ext uri="{FF2B5EF4-FFF2-40B4-BE49-F238E27FC236}">
                <a16:creationId xmlns:a16="http://schemas.microsoft.com/office/drawing/2014/main" id="{FF53BB03-F987-528F-0416-7441FEB3A9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C8071A7A-72B7-3512-1062-B3436AB476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180564-A68B-964F-A61E-4E60C3D183F5}" type="slidenum">
              <a:rPr lang="pt-BR" smtClean="0"/>
              <a:t>‹nº›</a:t>
            </a:fld>
            <a:endParaRPr lang="pt-BR"/>
          </a:p>
        </p:txBody>
      </p:sp>
    </p:spTree>
    <p:extLst>
      <p:ext uri="{BB962C8B-B14F-4D97-AF65-F5344CB8AC3E}">
        <p14:creationId xmlns:p14="http://schemas.microsoft.com/office/powerpoint/2010/main" val="353756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solucoes.receita.fazenda.gov.br/servicos/cnpjreva/cnpjreva_solicitacao.as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oncla.ibge.gov.br/busca-online-cnae.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azenda.sp.gov.br/cadin_estadual/pages/publ/cadin.aspx"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3.comprasnet.gov.br/sicaf-web/public/pages/consultas/consultarCRC.jsf" TargetMode="External"/><Relationship Id="rId1" Type="http://schemas.openxmlformats.org/officeDocument/2006/relationships/slideLayout" Target="../slideLayouts/slideLayout2.xml"/><Relationship Id="rId4" Type="http://schemas.openxmlformats.org/officeDocument/2006/relationships/hyperlink" Target="https://www3.comprasnet.gov.br/sicaf-web/index.jsf"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consopt.www8.receita.fazenda.gov.br/consultaoptantes"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cadesp.fazenda.sp.gov.br/(S(3naukczt4yp5m3riovvtrc0r))/Pages/Cadastro/Consultas/ConsultaPublica/ConsultaPublica.aspx"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nfe.fazenda.gov.br/portal/consulta.aspx"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siaf.cps.sp.gov.br/admin/" TargetMode="External"/><Relationship Id="rId2" Type="http://schemas.openxmlformats.org/officeDocument/2006/relationships/hyperlink" Target="https://www.cps.sp.gov.br/pdde-paulista/" TargetMode="External"/><Relationship Id="rId1" Type="http://schemas.openxmlformats.org/officeDocument/2006/relationships/slideLayout" Target="../slideLayouts/slideLayout2.xml"/><Relationship Id="rId5" Type="http://schemas.openxmlformats.org/officeDocument/2006/relationships/hyperlink" Target="mailto:waleria.coneza@cps.sp.gov.br" TargetMode="External"/><Relationship Id="rId4" Type="http://schemas.openxmlformats.org/officeDocument/2006/relationships/hyperlink" Target="mailto:bianca.rocha@cps.sp.gov.br"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9A4C65E-A501-A43E-044B-4AA741364EC6}"/>
              </a:ext>
            </a:extLst>
          </p:cNvPr>
          <p:cNvSpPr>
            <a:spLocks noGrp="1"/>
          </p:cNvSpPr>
          <p:nvPr>
            <p:ph type="ctrTitle" idx="4294967295"/>
          </p:nvPr>
        </p:nvSpPr>
        <p:spPr>
          <a:xfrm>
            <a:off x="489331" y="662654"/>
            <a:ext cx="9481982" cy="1653888"/>
          </a:xfrm>
        </p:spPr>
        <p:txBody>
          <a:bodyPr>
            <a:normAutofit fontScale="90000"/>
          </a:bodyPr>
          <a:lstStyle/>
          <a:p>
            <a:pPr>
              <a:lnSpc>
                <a:spcPct val="200000"/>
              </a:lnSpc>
            </a:pPr>
            <a:r>
              <a:rPr lang="pt-BR" sz="2000" b="1" dirty="0">
                <a:latin typeface="Verdana" panose="020B0604030504040204" pitchFamily="34" charset="0"/>
                <a:ea typeface="Verdana" panose="020B0604030504040204" pitchFamily="34" charset="0"/>
                <a:cs typeface="Verdana" panose="020B0604030504040204" pitchFamily="34" charset="0"/>
              </a:rPr>
              <a:t>Coordenadoria Geral de Administração e Finanças – CGAF</a:t>
            </a:r>
            <a:br>
              <a:rPr lang="pt-BR" sz="2000" b="1" dirty="0">
                <a:latin typeface="Verdana" panose="020B0604030504040204" pitchFamily="34" charset="0"/>
                <a:ea typeface="Verdana" panose="020B0604030504040204" pitchFamily="34" charset="0"/>
                <a:cs typeface="Verdana" panose="020B0604030504040204" pitchFamily="34" charset="0"/>
              </a:rPr>
            </a:br>
            <a:r>
              <a:rPr lang="pt-BR" sz="2000" b="1" dirty="0">
                <a:latin typeface="Verdana" panose="020B0604030504040204" pitchFamily="34" charset="0"/>
                <a:ea typeface="Verdana" panose="020B0604030504040204" pitchFamily="34" charset="0"/>
                <a:cs typeface="Verdana" panose="020B0604030504040204" pitchFamily="34" charset="0"/>
              </a:rPr>
              <a:t>PDDE Paulista – Programa Dinheiro Direto na Escola</a:t>
            </a:r>
            <a:br>
              <a:rPr lang="pt-BR" sz="2000" b="1" dirty="0">
                <a:latin typeface="Verdana" panose="020B0604030504040204" pitchFamily="34" charset="0"/>
                <a:ea typeface="Verdana" panose="020B0604030504040204" pitchFamily="34" charset="0"/>
                <a:cs typeface="Verdana" panose="020B0604030504040204" pitchFamily="34" charset="0"/>
              </a:rPr>
            </a:br>
            <a:r>
              <a:rPr lang="pt-BR" sz="2000" b="1" dirty="0">
                <a:latin typeface="Verdana" panose="020B0604030504040204" pitchFamily="34" charset="0"/>
                <a:ea typeface="Verdana" panose="020B0604030504040204" pitchFamily="34" charset="0"/>
                <a:cs typeface="Verdana" panose="020B0604030504040204" pitchFamily="34" charset="0"/>
              </a:rPr>
              <a:t>Proposta de Execução e Uso do Recurso</a:t>
            </a:r>
          </a:p>
        </p:txBody>
      </p:sp>
      <p:sp>
        <p:nvSpPr>
          <p:cNvPr id="6" name="Subtítulo 2">
            <a:extLst>
              <a:ext uri="{FF2B5EF4-FFF2-40B4-BE49-F238E27FC236}">
                <a16:creationId xmlns:a16="http://schemas.microsoft.com/office/drawing/2014/main" id="{53971DF9-155A-0FA9-15AD-4F1157747CB9}"/>
              </a:ext>
            </a:extLst>
          </p:cNvPr>
          <p:cNvSpPr>
            <a:spLocks noGrp="1"/>
          </p:cNvSpPr>
          <p:nvPr>
            <p:ph type="subTitle" idx="4294967295"/>
          </p:nvPr>
        </p:nvSpPr>
        <p:spPr>
          <a:xfrm>
            <a:off x="7423532" y="5075020"/>
            <a:ext cx="7414351" cy="804709"/>
          </a:xfrm>
        </p:spPr>
        <p:txBody>
          <a:bodyPr>
            <a:normAutofit/>
          </a:bodyPr>
          <a:lstStyle/>
          <a:p>
            <a:pPr algn="l">
              <a:lnSpc>
                <a:spcPct val="100000"/>
              </a:lnSpc>
            </a:pPr>
            <a:r>
              <a:rPr lang="pt-BR" sz="1600" dirty="0"/>
              <a:t>12/08/2026</a:t>
            </a:r>
          </a:p>
          <a:p>
            <a:pPr algn="l">
              <a:lnSpc>
                <a:spcPct val="100000"/>
              </a:lnSpc>
            </a:pPr>
            <a:r>
              <a:rPr lang="pt-BR" sz="1600" dirty="0"/>
              <a:t>Versão 03</a:t>
            </a:r>
          </a:p>
        </p:txBody>
      </p:sp>
    </p:spTree>
    <p:extLst>
      <p:ext uri="{BB962C8B-B14F-4D97-AF65-F5344CB8AC3E}">
        <p14:creationId xmlns:p14="http://schemas.microsoft.com/office/powerpoint/2010/main" val="150749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58639255-787F-3579-36F2-51F455251D64}"/>
              </a:ext>
            </a:extLst>
          </p:cNvPr>
          <p:cNvSpPr txBox="1">
            <a:spLocks/>
          </p:cNvSpPr>
          <p:nvPr/>
        </p:nvSpPr>
        <p:spPr>
          <a:xfrm>
            <a:off x="327799" y="642866"/>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a:t>
            </a:r>
            <a:endParaRPr lang="pt-BR" sz="2800" dirty="0">
              <a:latin typeface="Calibri"/>
              <a:cs typeface="Calibri"/>
            </a:endParaRPr>
          </a:p>
        </p:txBody>
      </p:sp>
      <p:pic>
        <p:nvPicPr>
          <p:cNvPr id="5" name="Imagem 4">
            <a:extLst>
              <a:ext uri="{FF2B5EF4-FFF2-40B4-BE49-F238E27FC236}">
                <a16:creationId xmlns:a16="http://schemas.microsoft.com/office/drawing/2014/main" id="{100469A0-77C9-125D-84B0-1234D2587B35}"/>
              </a:ext>
            </a:extLst>
          </p:cNvPr>
          <p:cNvPicPr>
            <a:picLocks noChangeAspect="1"/>
          </p:cNvPicPr>
          <p:nvPr/>
        </p:nvPicPr>
        <p:blipFill>
          <a:blip r:embed="rId2"/>
          <a:stretch>
            <a:fillRect/>
          </a:stretch>
        </p:blipFill>
        <p:spPr>
          <a:xfrm>
            <a:off x="1262742" y="1281908"/>
            <a:ext cx="4920343" cy="5262400"/>
          </a:xfrm>
          <a:prstGeom prst="rect">
            <a:avLst/>
          </a:prstGeom>
          <a:noFill/>
        </p:spPr>
      </p:pic>
      <p:sp>
        <p:nvSpPr>
          <p:cNvPr id="6" name="Título 1">
            <a:extLst>
              <a:ext uri="{FF2B5EF4-FFF2-40B4-BE49-F238E27FC236}">
                <a16:creationId xmlns:a16="http://schemas.microsoft.com/office/drawing/2014/main" id="{CDFEDFD0-1A70-7819-609A-BFCDCCFE95D8}"/>
              </a:ext>
            </a:extLst>
          </p:cNvPr>
          <p:cNvSpPr txBox="1">
            <a:spLocks/>
          </p:cNvSpPr>
          <p:nvPr/>
        </p:nvSpPr>
        <p:spPr>
          <a:xfrm>
            <a:off x="7479100" y="2881223"/>
            <a:ext cx="3269413" cy="1337093"/>
          </a:xfrm>
          <a:prstGeom prst="rect">
            <a:avLst/>
          </a:prstGeom>
        </p:spPr>
        <p:txBody>
          <a:bodyPr wrap="square" lIns="0" tIns="0" rIns="0" bIns="0">
            <a:normAutofit/>
          </a:bodyPr>
          <a:lstStyle>
            <a:lvl1pPr>
              <a:defRPr sz="1800" b="1" i="0">
                <a:solidFill>
                  <a:schemeClr val="tx1"/>
                </a:solidFill>
                <a:latin typeface="Calibri"/>
                <a:ea typeface="+mj-ea"/>
                <a:cs typeface="Calibri"/>
              </a:defRPr>
            </a:lvl1pPr>
          </a:lstStyle>
          <a:p>
            <a:r>
              <a:rPr lang="pt-BR" sz="2800" dirty="0"/>
              <a:t>Modelo</a:t>
            </a:r>
            <a:r>
              <a:rPr lang="pt-BR" dirty="0"/>
              <a:t> </a:t>
            </a:r>
            <a:r>
              <a:rPr lang="pt-BR" sz="2800" dirty="0"/>
              <a:t>SIAF disponível em material de apoio </a:t>
            </a:r>
          </a:p>
        </p:txBody>
      </p:sp>
    </p:spTree>
    <p:extLst>
      <p:ext uri="{BB962C8B-B14F-4D97-AF65-F5344CB8AC3E}">
        <p14:creationId xmlns:p14="http://schemas.microsoft.com/office/powerpoint/2010/main" val="3728092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0724B-DF3E-E414-1F27-683CFD305639}"/>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1F5B1B07-CC51-E862-C8EF-604A3807ACC2}"/>
              </a:ext>
            </a:extLst>
          </p:cNvPr>
          <p:cNvSpPr txBox="1"/>
          <p:nvPr/>
        </p:nvSpPr>
        <p:spPr>
          <a:xfrm>
            <a:off x="299085" y="247636"/>
            <a:ext cx="11593830" cy="6709529"/>
          </a:xfrm>
          <a:prstGeom prst="rect">
            <a:avLst/>
          </a:prstGeom>
          <a:noFill/>
        </p:spPr>
        <p:txBody>
          <a:bodyPr wrap="square">
            <a:spAutoFit/>
          </a:bodyPr>
          <a:lstStyle/>
          <a:p>
            <a:pPr algn="just"/>
            <a:endParaRPr lang="pt-BR" sz="2200" spc="-10" dirty="0">
              <a:latin typeface="Calibri"/>
              <a:cs typeface="Calibri"/>
            </a:endParaRPr>
          </a:p>
          <a:p>
            <a:pPr algn="just"/>
            <a:endParaRPr lang="pt-BR" sz="2200" spc="-10" dirty="0">
              <a:latin typeface="Calibri"/>
              <a:cs typeface="Calibri"/>
            </a:endParaRPr>
          </a:p>
          <a:p>
            <a:pPr algn="just"/>
            <a:endParaRPr lang="pt-BR" sz="2200" spc="-10" dirty="0">
              <a:latin typeface="Calibri"/>
              <a:cs typeface="Calibri"/>
            </a:endParaRPr>
          </a:p>
          <a:p>
            <a:pPr algn="just"/>
            <a:r>
              <a:rPr lang="pt-BR" spc="-10" dirty="0">
                <a:latin typeface="Calibri"/>
                <a:cs typeface="Calibri"/>
              </a:rPr>
              <a:t>§1º - A aquisição por meio do comércio eletrônico é permitida, devendo a pesquisa de preços e a transação serem realizadas em sítios eletrônicos confiáveis que utilizem o protocolo de segurança HTTPS (</a:t>
            </a:r>
            <a:r>
              <a:rPr lang="pt-BR" spc="-10" dirty="0" err="1">
                <a:latin typeface="Calibri"/>
                <a:cs typeface="Calibri"/>
              </a:rPr>
              <a:t>HyperText</a:t>
            </a:r>
            <a:r>
              <a:rPr lang="pt-BR" spc="-10" dirty="0">
                <a:latin typeface="Calibri"/>
                <a:cs typeface="Calibri"/>
              </a:rPr>
              <a:t> </a:t>
            </a:r>
            <a:r>
              <a:rPr lang="pt-BR" spc="-10" dirty="0" err="1">
                <a:latin typeface="Calibri"/>
                <a:cs typeface="Calibri"/>
              </a:rPr>
              <a:t>Transfer</a:t>
            </a:r>
            <a:r>
              <a:rPr lang="pt-BR" spc="-10" dirty="0">
                <a:latin typeface="Calibri"/>
                <a:cs typeface="Calibri"/>
              </a:rPr>
              <a:t> </a:t>
            </a:r>
            <a:r>
              <a:rPr lang="pt-BR" spc="-10" dirty="0" err="1">
                <a:latin typeface="Calibri"/>
                <a:cs typeface="Calibri"/>
              </a:rPr>
              <a:t>Protocol</a:t>
            </a:r>
            <a:r>
              <a:rPr lang="pt-BR" spc="-10" dirty="0">
                <a:latin typeface="Calibri"/>
                <a:cs typeface="Calibri"/>
              </a:rPr>
              <a:t> </a:t>
            </a:r>
            <a:r>
              <a:rPr lang="pt-BR" spc="-10" dirty="0" err="1">
                <a:latin typeface="Calibri"/>
                <a:cs typeface="Calibri"/>
              </a:rPr>
              <a:t>Secure</a:t>
            </a:r>
            <a:r>
              <a:rPr lang="pt-BR" spc="-10" dirty="0">
                <a:latin typeface="Calibri"/>
                <a:cs typeface="Calibri"/>
              </a:rPr>
              <a:t>), o qual garante conexão criptografada e integridade dos dados, requisitos essenciais à segurança do processo. </a:t>
            </a:r>
          </a:p>
          <a:p>
            <a:pPr algn="just"/>
            <a:endParaRPr lang="pt-BR" spc="-10" dirty="0">
              <a:latin typeface="Calibri"/>
              <a:cs typeface="Calibri"/>
            </a:endParaRPr>
          </a:p>
          <a:p>
            <a:pPr algn="just"/>
            <a:r>
              <a:rPr lang="pt-BR" spc="-10" dirty="0">
                <a:latin typeface="Calibri"/>
                <a:cs typeface="Calibri"/>
              </a:rPr>
              <a:t>§2º - Quando a pesquisa for realizada em sítios eletrônicos especializados ou de domínio amplo, deverão ser observados os seguintes requisitos, nos termos da Seção II do Decreto nº 67.888, de 17 de agosto de 2023:</a:t>
            </a:r>
          </a:p>
          <a:p>
            <a:pPr algn="just"/>
            <a:r>
              <a:rPr lang="pt-BR" spc="-10" dirty="0">
                <a:latin typeface="Calibri"/>
                <a:cs typeface="Calibri"/>
              </a:rPr>
              <a:t>1 - realização perante potenciais licitantes legalmente estabelecidos; </a:t>
            </a:r>
          </a:p>
          <a:p>
            <a:pPr algn="just"/>
            <a:r>
              <a:rPr lang="pt-BR" spc="-10" dirty="0">
                <a:latin typeface="Calibri"/>
                <a:cs typeface="Calibri"/>
              </a:rPr>
              <a:t>2 - o item cotado deverá estar disponível para venda ou contratação no momento da consulta; </a:t>
            </a:r>
          </a:p>
          <a:p>
            <a:pPr algn="just"/>
            <a:r>
              <a:rPr lang="pt-BR" spc="-10" dirty="0">
                <a:latin typeface="Calibri"/>
                <a:cs typeface="Calibri"/>
              </a:rPr>
              <a:t>3 - inclusão da página eletrônica no processo de prestação de contas, contendo: </a:t>
            </a:r>
          </a:p>
          <a:p>
            <a:pPr indent="-342900" algn="just">
              <a:buFont typeface="Arial" panose="020B0604020202020204" pitchFamily="34" charset="0"/>
              <a:buAutoNum type="alphaLcParenR"/>
            </a:pPr>
            <a:r>
              <a:rPr lang="pt-BR" spc="-10" dirty="0">
                <a:latin typeface="Calibri"/>
                <a:cs typeface="Calibri"/>
              </a:rPr>
              <a:t>identificação do fornecedor; </a:t>
            </a:r>
          </a:p>
          <a:p>
            <a:pPr indent="-342900" algn="just">
              <a:buFont typeface="Arial" panose="020B0604020202020204" pitchFamily="34" charset="0"/>
              <a:buAutoNum type="alphaLcParenR"/>
            </a:pPr>
            <a:r>
              <a:rPr lang="pt-BR" spc="-10" dirty="0">
                <a:latin typeface="Calibri"/>
                <a:cs typeface="Calibri"/>
              </a:rPr>
              <a:t>endereço eletrônico; </a:t>
            </a:r>
          </a:p>
          <a:p>
            <a:pPr indent="-342900" algn="just">
              <a:buFont typeface="Arial" panose="020B0604020202020204" pitchFamily="34" charset="0"/>
              <a:buAutoNum type="alphaLcParenR"/>
            </a:pPr>
            <a:r>
              <a:rPr lang="pt-BR" spc="-10" dirty="0">
                <a:latin typeface="Calibri"/>
                <a:cs typeface="Calibri"/>
              </a:rPr>
              <a:t>data e hora do acesso; </a:t>
            </a:r>
          </a:p>
          <a:p>
            <a:pPr indent="-342900" algn="just">
              <a:buFont typeface="Arial" panose="020B0604020202020204" pitchFamily="34" charset="0"/>
              <a:buAutoNum type="alphaLcParenR"/>
            </a:pPr>
            <a:r>
              <a:rPr lang="pt-BR" spc="-10" dirty="0">
                <a:latin typeface="Calibri"/>
                <a:cs typeface="Calibri"/>
              </a:rPr>
              <a:t>especificação detalhada do item; </a:t>
            </a:r>
          </a:p>
          <a:p>
            <a:pPr indent="-342900" algn="just">
              <a:buFont typeface="Arial" panose="020B0604020202020204" pitchFamily="34" charset="0"/>
              <a:buAutoNum type="alphaLcParenR"/>
            </a:pPr>
            <a:r>
              <a:rPr lang="pt-BR" spc="-10" dirty="0">
                <a:latin typeface="Calibri"/>
                <a:cs typeface="Calibri"/>
              </a:rPr>
              <a:t>preço e quantidade. </a:t>
            </a:r>
          </a:p>
          <a:p>
            <a:pPr algn="just"/>
            <a:r>
              <a:rPr lang="pt-BR" spc="-10" dirty="0">
                <a:latin typeface="Calibri"/>
                <a:cs typeface="Calibri"/>
              </a:rPr>
              <a:t>4 - vedação de cotações de itens: </a:t>
            </a:r>
          </a:p>
          <a:p>
            <a:pPr indent="-342900" algn="just">
              <a:buFont typeface="Arial" panose="020B0604020202020204" pitchFamily="34" charset="0"/>
              <a:buAutoNum type="alphaLcParenR"/>
            </a:pPr>
            <a:r>
              <a:rPr lang="pt-BR" spc="-10" dirty="0">
                <a:latin typeface="Calibri"/>
                <a:cs typeface="Calibri"/>
              </a:rPr>
              <a:t>com especificações ou características distintas das solicitadas; ou </a:t>
            </a:r>
          </a:p>
          <a:p>
            <a:pPr indent="-342900" algn="just">
              <a:buFont typeface="Arial" panose="020B0604020202020204" pitchFamily="34" charset="0"/>
              <a:buAutoNum type="alphaLcParenR"/>
            </a:pPr>
            <a:r>
              <a:rPr lang="pt-BR" spc="-10" dirty="0">
                <a:latin typeface="Calibri"/>
                <a:cs typeface="Calibri"/>
              </a:rPr>
              <a:t>provenientes de sítios de leilão. </a:t>
            </a:r>
          </a:p>
          <a:p>
            <a:pPr algn="just"/>
            <a:r>
              <a:rPr lang="pt-BR" spc="-10" dirty="0">
                <a:latin typeface="Calibri"/>
                <a:cs typeface="Calibri"/>
              </a:rPr>
              <a:t>5 - será admitida a cotação em sítios eletrônicos de intermediação de vendas, (marketplaces), desde que observados os requisitos dos itens 1 a 4 deste parágrafo.</a:t>
            </a:r>
          </a:p>
          <a:p>
            <a:pPr algn="just"/>
            <a:endParaRPr lang="pt-BR" sz="2200" spc="-10" dirty="0">
              <a:latin typeface="Calibri"/>
              <a:cs typeface="Calibri"/>
            </a:endParaRPr>
          </a:p>
        </p:txBody>
      </p:sp>
      <p:sp>
        <p:nvSpPr>
          <p:cNvPr id="5" name="object 3" descr="$PPTXTitle">
            <a:extLst>
              <a:ext uri="{FF2B5EF4-FFF2-40B4-BE49-F238E27FC236}">
                <a16:creationId xmlns:a16="http://schemas.microsoft.com/office/drawing/2014/main" id="{4D002F57-5380-CBCE-DCB7-AF560023CA37}"/>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Tree>
    <p:extLst>
      <p:ext uri="{BB962C8B-B14F-4D97-AF65-F5344CB8AC3E}">
        <p14:creationId xmlns:p14="http://schemas.microsoft.com/office/powerpoint/2010/main" val="248674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B1F25ADC-12BD-E640-BDA4-3386FB6532AC}"/>
              </a:ext>
            </a:extLst>
          </p:cNvPr>
          <p:cNvSpPr txBox="1">
            <a:spLocks/>
          </p:cNvSpPr>
          <p:nvPr/>
        </p:nvSpPr>
        <p:spPr>
          <a:xfrm>
            <a:off x="277402" y="1196339"/>
            <a:ext cx="11603765" cy="38779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pt-BR" sz="2200" spc="-10" dirty="0">
              <a:latin typeface="Calibri"/>
              <a:cs typeface="Calibri"/>
            </a:endParaRPr>
          </a:p>
          <a:p>
            <a:endParaRPr lang="pt-BR" dirty="0"/>
          </a:p>
        </p:txBody>
      </p:sp>
      <p:sp>
        <p:nvSpPr>
          <p:cNvPr id="4" name="Espaço Reservado para Conteúdo 3">
            <a:extLst>
              <a:ext uri="{FF2B5EF4-FFF2-40B4-BE49-F238E27FC236}">
                <a16:creationId xmlns:a16="http://schemas.microsoft.com/office/drawing/2014/main" id="{2944686F-3ABF-A874-EA6E-C34B55AEB31C}"/>
              </a:ext>
            </a:extLst>
          </p:cNvPr>
          <p:cNvSpPr txBox="1">
            <a:spLocks/>
          </p:cNvSpPr>
          <p:nvPr/>
        </p:nvSpPr>
        <p:spPr>
          <a:xfrm>
            <a:off x="6278880" y="1577340"/>
            <a:ext cx="5303520" cy="1938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pt-BR" dirty="0"/>
          </a:p>
          <a:p>
            <a:pPr marL="342900" indent="-342900">
              <a:buFont typeface="Arial" panose="020B0604020202020204" pitchFamily="34" charset="0"/>
              <a:buAutoNum type="alphaLcParenR"/>
            </a:pPr>
            <a:endParaRPr lang="pt-BR" dirty="0"/>
          </a:p>
          <a:p>
            <a:endParaRPr lang="pt-BR" dirty="0"/>
          </a:p>
        </p:txBody>
      </p:sp>
      <p:sp>
        <p:nvSpPr>
          <p:cNvPr id="7" name="object 6">
            <a:extLst>
              <a:ext uri="{FF2B5EF4-FFF2-40B4-BE49-F238E27FC236}">
                <a16:creationId xmlns:a16="http://schemas.microsoft.com/office/drawing/2014/main" id="{8EBEF95B-02B6-D471-C654-5DAF9B30F914}"/>
              </a:ext>
            </a:extLst>
          </p:cNvPr>
          <p:cNvSpPr txBox="1">
            <a:spLocks/>
          </p:cNvSpPr>
          <p:nvPr/>
        </p:nvSpPr>
        <p:spPr>
          <a:xfrm>
            <a:off x="11720830" y="6397701"/>
            <a:ext cx="320675" cy="234038"/>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810"/>
              </a:lnSpc>
            </a:pPr>
            <a:r>
              <a:rPr lang="pt-BR" spc="-25"/>
              <a:t>07</a:t>
            </a:r>
            <a:endParaRPr lang="pt-BR" spc="-25" dirty="0"/>
          </a:p>
        </p:txBody>
      </p:sp>
      <p:sp>
        <p:nvSpPr>
          <p:cNvPr id="8" name="CaixaDeTexto 7">
            <a:extLst>
              <a:ext uri="{FF2B5EF4-FFF2-40B4-BE49-F238E27FC236}">
                <a16:creationId xmlns:a16="http://schemas.microsoft.com/office/drawing/2014/main" id="{7B701A72-2810-D1AE-43DC-7F3925B09137}"/>
              </a:ext>
            </a:extLst>
          </p:cNvPr>
          <p:cNvSpPr txBox="1"/>
          <p:nvPr/>
        </p:nvSpPr>
        <p:spPr>
          <a:xfrm>
            <a:off x="320768" y="1413820"/>
            <a:ext cx="11593830" cy="4801314"/>
          </a:xfrm>
          <a:prstGeom prst="rect">
            <a:avLst/>
          </a:prstGeom>
          <a:noFill/>
        </p:spPr>
        <p:txBody>
          <a:bodyPr wrap="square">
            <a:spAutoFit/>
          </a:bodyPr>
          <a:lstStyle/>
          <a:p>
            <a:pPr algn="just"/>
            <a:r>
              <a:rPr lang="pt-BR" spc="-10" dirty="0">
                <a:latin typeface="Calibri"/>
                <a:cs typeface="Calibri"/>
              </a:rPr>
              <a:t>§3º - Durante o processo de aquisição de bens e serviços, a APM deverá ter atenção quanto ao valor total (incluindo frete), à política de trocas e aos prazos de entrega. </a:t>
            </a:r>
          </a:p>
          <a:p>
            <a:pPr algn="just"/>
            <a:endParaRPr lang="pt-BR" spc="-10" dirty="0">
              <a:latin typeface="Calibri"/>
              <a:cs typeface="Calibri"/>
            </a:endParaRPr>
          </a:p>
          <a:p>
            <a:pPr algn="just"/>
            <a:r>
              <a:rPr lang="pt-BR" spc="-10" dirty="0">
                <a:latin typeface="Calibri"/>
                <a:cs typeface="Calibri"/>
              </a:rPr>
              <a:t>§4º - A escolha deve recair sobre a proposta mais vantajosa, considerando o menor preço e a qualidade do produto ou serviço. </a:t>
            </a:r>
          </a:p>
          <a:p>
            <a:pPr algn="just"/>
            <a:endParaRPr lang="pt-BR" spc="-10" dirty="0">
              <a:latin typeface="Calibri"/>
              <a:cs typeface="Calibri"/>
            </a:endParaRPr>
          </a:p>
          <a:p>
            <a:pPr algn="just"/>
            <a:r>
              <a:rPr lang="pt-BR" spc="-10" dirty="0">
                <a:latin typeface="Calibri"/>
                <a:cs typeface="Calibri"/>
              </a:rPr>
              <a:t>§5º - A APM deve efetuar a aquisição de bens e serviços, garantindo que toda a documentação esteja em ordem e seja emitida corretamente, em nome da APM da Escola Técnica Estadual (ETEC), com a identificação do fornecedor e a descrição dos itens e/ou serviços adquiridos.</a:t>
            </a:r>
          </a:p>
          <a:p>
            <a:pPr algn="just"/>
            <a:endParaRPr lang="pt-BR" spc="-10" dirty="0">
              <a:latin typeface="Calibri"/>
              <a:cs typeface="Calibri"/>
            </a:endParaRPr>
          </a:p>
          <a:p>
            <a:pPr algn="just"/>
            <a:r>
              <a:rPr lang="pt-BR" spc="-10" dirty="0">
                <a:latin typeface="Calibri"/>
                <a:cs typeface="Calibri"/>
              </a:rPr>
              <a:t>§8º - A APM manterá arquivados, em bom estado de conservação, os documentos comprovantes das despesas realizadas, pelo prazo de 10 (dez) anos, contado a partir do primeiro dia útil subsequente ao da prestação de contas, na conformidade prevista no Art. 11 da Deliberação CEETEPS nº 105, de 13 de novembro de 2025.</a:t>
            </a:r>
          </a:p>
          <a:p>
            <a:pPr algn="just"/>
            <a:endParaRPr lang="pt-BR" spc="-10" dirty="0">
              <a:latin typeface="Calibri"/>
              <a:cs typeface="Calibri"/>
            </a:endParaRPr>
          </a:p>
          <a:p>
            <a:pPr algn="just"/>
            <a:r>
              <a:rPr lang="pt-BR" spc="-10" dirty="0">
                <a:latin typeface="Calibri"/>
                <a:cs typeface="Calibri"/>
              </a:rPr>
              <a:t>Artigo 5º - É vedada a utilização de e-mail pessoal ou ferramentas de mensagens instantâneas para a formalização de propostas, lances ou comunicações oficiais que exijam garantias de integridade, autenticidade e publicidade, devendo ser utilizado o e-mail institucional da APM.</a:t>
            </a:r>
          </a:p>
        </p:txBody>
      </p:sp>
      <p:sp>
        <p:nvSpPr>
          <p:cNvPr id="9" name="object 3" descr="$PPTXTitle">
            <a:extLst>
              <a:ext uri="{FF2B5EF4-FFF2-40B4-BE49-F238E27FC236}">
                <a16:creationId xmlns:a16="http://schemas.microsoft.com/office/drawing/2014/main" id="{0C68295D-768C-F71E-3279-C7C4DFEA999D}"/>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Tree>
    <p:extLst>
      <p:ext uri="{BB962C8B-B14F-4D97-AF65-F5344CB8AC3E}">
        <p14:creationId xmlns:p14="http://schemas.microsoft.com/office/powerpoint/2010/main" val="3761792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descr="$PPTXTitle">
            <a:extLst>
              <a:ext uri="{FF2B5EF4-FFF2-40B4-BE49-F238E27FC236}">
                <a16:creationId xmlns:a16="http://schemas.microsoft.com/office/drawing/2014/main" id="{F3954608-57AB-0863-E66A-BD1B2D085FC9}"/>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
        <p:nvSpPr>
          <p:cNvPr id="3" name="CaixaDeTexto 2">
            <a:extLst>
              <a:ext uri="{FF2B5EF4-FFF2-40B4-BE49-F238E27FC236}">
                <a16:creationId xmlns:a16="http://schemas.microsoft.com/office/drawing/2014/main" id="{F284E338-C10A-1401-D0A5-9663AEBECA99}"/>
              </a:ext>
            </a:extLst>
          </p:cNvPr>
          <p:cNvSpPr txBox="1"/>
          <p:nvPr/>
        </p:nvSpPr>
        <p:spPr>
          <a:xfrm>
            <a:off x="268172" y="1194274"/>
            <a:ext cx="11868912" cy="5170646"/>
          </a:xfrm>
          <a:prstGeom prst="rect">
            <a:avLst/>
          </a:prstGeom>
          <a:noFill/>
        </p:spPr>
        <p:txBody>
          <a:bodyPr wrap="square" lIns="91440" tIns="45720" rIns="91440" bIns="45720" anchor="t">
            <a:spAutoFit/>
          </a:bodyPr>
          <a:lstStyle/>
          <a:p>
            <a:pPr algn="just"/>
            <a:r>
              <a:rPr lang="pt-BR" sz="1400" b="1" dirty="0"/>
              <a:t>Compras Online Seguras: Antes de Comprar</a:t>
            </a:r>
          </a:p>
          <a:p>
            <a:pPr algn="just"/>
            <a:r>
              <a:rPr lang="pt-BR" sz="1400" b="1" dirty="0"/>
              <a:t>Verifique se o fornecedor é confiável</a:t>
            </a:r>
          </a:p>
          <a:p>
            <a:pPr algn="just"/>
            <a:r>
              <a:rPr lang="pt-BR" sz="1400" dirty="0"/>
              <a:t>•	Preferencialmente, compre de fabricantes ou revendedores autorizados.</a:t>
            </a:r>
          </a:p>
          <a:p>
            <a:pPr algn="just"/>
            <a:r>
              <a:rPr lang="pt-BR" sz="1400" dirty="0"/>
              <a:t>•	Verifique se o site utiliza HTTPS (cadeado de segurança).</a:t>
            </a:r>
          </a:p>
          <a:p>
            <a:pPr algn="just"/>
            <a:r>
              <a:rPr lang="pt-BR" sz="1400" dirty="0"/>
              <a:t>•	Confira Razão Social, CNPJ, endereço e canais de atendimento.</a:t>
            </a:r>
          </a:p>
          <a:p>
            <a:pPr algn="just"/>
            <a:r>
              <a:rPr lang="pt-BR" sz="1400" dirty="0"/>
              <a:t>•	Em marketplaces, identifique o vendedor responsável, reputação, avaliações e tempo de atuação.</a:t>
            </a:r>
          </a:p>
          <a:p>
            <a:pPr algn="just"/>
            <a:endParaRPr lang="pt-BR" sz="1400" dirty="0"/>
          </a:p>
          <a:p>
            <a:pPr algn="just"/>
            <a:r>
              <a:rPr lang="pt-BR" sz="1400" b="1" dirty="0"/>
              <a:t>Valide a cotação</a:t>
            </a:r>
          </a:p>
          <a:p>
            <a:pPr algn="just"/>
            <a:r>
              <a:rPr lang="pt-BR" sz="1400" dirty="0"/>
              <a:t>•	O item deve estar disponível para venda.</a:t>
            </a:r>
          </a:p>
          <a:p>
            <a:pPr algn="just"/>
            <a:r>
              <a:rPr lang="pt-BR" sz="1400" dirty="0"/>
              <a:t>•	As especificações devem ser exatamente as solicitadas.</a:t>
            </a:r>
          </a:p>
          <a:p>
            <a:pPr algn="just"/>
            <a:endParaRPr lang="pt-BR" sz="1400" dirty="0"/>
          </a:p>
          <a:p>
            <a:pPr algn="just"/>
            <a:r>
              <a:rPr lang="pt-BR" sz="1400" b="1" dirty="0"/>
              <a:t>Registre evidências da consulta: URL; data e hora; fornecedor; descrição do item; preço e quantidade.</a:t>
            </a:r>
          </a:p>
          <a:p>
            <a:pPr algn="just"/>
            <a:endParaRPr lang="pt-BR" sz="1400" b="1" dirty="0"/>
          </a:p>
          <a:p>
            <a:pPr algn="just"/>
            <a:r>
              <a:rPr lang="pt-BR" sz="1400" b="1" dirty="0"/>
              <a:t>Desconfie de</a:t>
            </a:r>
          </a:p>
          <a:p>
            <a:pPr algn="just"/>
            <a:r>
              <a:rPr lang="pt-BR" sz="1400" dirty="0"/>
              <a:t>•	preços muito abaixo do mercado;</a:t>
            </a:r>
          </a:p>
          <a:p>
            <a:pPr algn="just"/>
            <a:r>
              <a:rPr lang="pt-BR" sz="1400" dirty="0"/>
              <a:t>•	ausência de CNPJ ou contato;</a:t>
            </a:r>
          </a:p>
          <a:p>
            <a:pPr algn="just"/>
            <a:r>
              <a:rPr lang="pt-BR" sz="1400" dirty="0"/>
              <a:t>•	erros grosseiros no site;</a:t>
            </a:r>
          </a:p>
          <a:p>
            <a:pPr algn="just"/>
            <a:r>
              <a:rPr lang="pt-BR" sz="1400" dirty="0"/>
              <a:t>•	redirecionamentos inesperados;</a:t>
            </a:r>
          </a:p>
          <a:p>
            <a:pPr algn="just"/>
            <a:r>
              <a:rPr lang="pt-BR" sz="1400" dirty="0"/>
              <a:t>•	pedidos de pagamento fora da plataforma.</a:t>
            </a:r>
          </a:p>
          <a:p>
            <a:pPr algn="just"/>
            <a:endParaRPr lang="pt-BR" sz="1400" dirty="0"/>
          </a:p>
          <a:p>
            <a:pPr algn="just"/>
            <a:endParaRPr lang="pt-BR" sz="1400" dirty="0">
              <a:solidFill>
                <a:srgbClr val="000000"/>
              </a:solidFill>
            </a:endParaRPr>
          </a:p>
          <a:p>
            <a:pPr algn="ctr"/>
            <a:r>
              <a:rPr lang="pt-BR" b="1" dirty="0">
                <a:solidFill>
                  <a:srgbClr val="FF0000"/>
                </a:solidFill>
              </a:rPr>
              <a:t>Lembre-se: A proposta mais vantajosa não é apenas a mais barata. </a:t>
            </a:r>
          </a:p>
          <a:p>
            <a:pPr algn="ctr"/>
            <a:r>
              <a:rPr lang="pt-BR" b="1" dirty="0">
                <a:solidFill>
                  <a:srgbClr val="FF0000"/>
                </a:solidFill>
              </a:rPr>
              <a:t>Considere qualidade, frete, garantia, prazo de entrega e política de troca.</a:t>
            </a:r>
          </a:p>
        </p:txBody>
      </p:sp>
    </p:spTree>
    <p:extLst>
      <p:ext uri="{BB962C8B-B14F-4D97-AF65-F5344CB8AC3E}">
        <p14:creationId xmlns:p14="http://schemas.microsoft.com/office/powerpoint/2010/main" val="1424935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43E60-E9BC-E060-0EE0-B3412C7D9F60}"/>
            </a:ext>
          </a:extLst>
        </p:cNvPr>
        <p:cNvGrpSpPr/>
        <p:nvPr/>
      </p:nvGrpSpPr>
      <p:grpSpPr>
        <a:xfrm>
          <a:off x="0" y="0"/>
          <a:ext cx="0" cy="0"/>
          <a:chOff x="0" y="0"/>
          <a:chExt cx="0" cy="0"/>
        </a:xfrm>
      </p:grpSpPr>
      <p:sp>
        <p:nvSpPr>
          <p:cNvPr id="5" name="object 3" descr="$PPTXTitle">
            <a:extLst>
              <a:ext uri="{FF2B5EF4-FFF2-40B4-BE49-F238E27FC236}">
                <a16:creationId xmlns:a16="http://schemas.microsoft.com/office/drawing/2014/main" id="{2210CEAD-DF77-B304-C109-2466E3BD9D10}"/>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
        <p:nvSpPr>
          <p:cNvPr id="7" name="CaixaDeTexto 6">
            <a:extLst>
              <a:ext uri="{FF2B5EF4-FFF2-40B4-BE49-F238E27FC236}">
                <a16:creationId xmlns:a16="http://schemas.microsoft.com/office/drawing/2014/main" id="{F2523473-DABC-7F2E-B4B8-8F0B68CD79B8}"/>
              </a:ext>
            </a:extLst>
          </p:cNvPr>
          <p:cNvSpPr txBox="1"/>
          <p:nvPr/>
        </p:nvSpPr>
        <p:spPr>
          <a:xfrm>
            <a:off x="268172" y="1148187"/>
            <a:ext cx="11948212" cy="5262979"/>
          </a:xfrm>
          <a:prstGeom prst="rect">
            <a:avLst/>
          </a:prstGeom>
          <a:noFill/>
        </p:spPr>
        <p:txBody>
          <a:bodyPr wrap="square" lIns="91440" tIns="45720" rIns="91440" bIns="45720" anchor="t">
            <a:spAutoFit/>
          </a:bodyPr>
          <a:lstStyle/>
          <a:p>
            <a:pPr algn="just"/>
            <a:r>
              <a:rPr lang="pt-BR" sz="1400" b="1" dirty="0"/>
              <a:t>Compras Online Seguras: No Momento do Pagamento</a:t>
            </a:r>
          </a:p>
          <a:p>
            <a:pPr algn="just"/>
            <a:endParaRPr lang="pt-BR" sz="1400" b="1" dirty="0"/>
          </a:p>
          <a:p>
            <a:pPr algn="just"/>
            <a:r>
              <a:rPr lang="pt-BR" sz="1400" b="1" dirty="0"/>
              <a:t>Antes de pagar</a:t>
            </a:r>
          </a:p>
          <a:p>
            <a:pPr algn="just"/>
            <a:r>
              <a:rPr lang="pt-BR" sz="1400" dirty="0"/>
              <a:t>•	Confirme que a página continua em HTTPS.</a:t>
            </a:r>
          </a:p>
          <a:p>
            <a:pPr algn="just"/>
            <a:r>
              <a:rPr lang="pt-BR" sz="1400" dirty="0"/>
              <a:t>•	Verifique se não houve mudança suspeita de domínio.</a:t>
            </a:r>
          </a:p>
          <a:p>
            <a:pPr algn="just"/>
            <a:r>
              <a:rPr lang="pt-BR" sz="1400" dirty="0"/>
              <a:t>•	Confira o valor total (produto + frete + taxas).</a:t>
            </a:r>
          </a:p>
          <a:p>
            <a:pPr algn="just"/>
            <a:r>
              <a:rPr lang="pt-BR" sz="1400" dirty="0"/>
              <a:t>•	Certifique-se de que a Nota Fiscal será emitida em nome da APM.</a:t>
            </a:r>
          </a:p>
          <a:p>
            <a:pPr algn="just"/>
            <a:endParaRPr lang="pt-BR" sz="1400" dirty="0"/>
          </a:p>
          <a:p>
            <a:pPr algn="just"/>
            <a:r>
              <a:rPr lang="pt-BR" sz="1400" b="1" dirty="0"/>
              <a:t>Utilize ambiente seguro</a:t>
            </a:r>
          </a:p>
          <a:p>
            <a:pPr algn="just"/>
            <a:r>
              <a:rPr lang="pt-BR" sz="1400" dirty="0"/>
              <a:t>•	Apenas equipamentos institucionais.</a:t>
            </a:r>
          </a:p>
          <a:p>
            <a:pPr algn="just"/>
            <a:r>
              <a:rPr lang="pt-BR" sz="1400" dirty="0"/>
              <a:t>•	Sistema operacional e antivírus atualizados.</a:t>
            </a:r>
          </a:p>
          <a:p>
            <a:pPr algn="just"/>
            <a:r>
              <a:rPr lang="pt-BR" sz="1400" dirty="0"/>
              <a:t>•	Não utilize computadores públicos.</a:t>
            </a:r>
          </a:p>
          <a:p>
            <a:pPr algn="just"/>
            <a:r>
              <a:rPr lang="pt-BR" sz="1400" dirty="0"/>
              <a:t>•	Não utilize redes Wi-Fi abertas ou desconhecidas.</a:t>
            </a:r>
          </a:p>
          <a:p>
            <a:pPr algn="just"/>
            <a:endParaRPr lang="pt-BR" sz="1400" dirty="0"/>
          </a:p>
          <a:p>
            <a:pPr algn="just"/>
            <a:r>
              <a:rPr lang="pt-BR" sz="1400" b="1" dirty="0"/>
              <a:t>Proteja as credenciais</a:t>
            </a:r>
          </a:p>
          <a:p>
            <a:pPr algn="just"/>
            <a:r>
              <a:rPr lang="pt-BR" sz="1400" dirty="0"/>
              <a:t>•	Utilize somente o e-mail institucional da APM.</a:t>
            </a:r>
          </a:p>
          <a:p>
            <a:pPr algn="just"/>
            <a:r>
              <a:rPr lang="pt-BR" sz="1400" dirty="0"/>
              <a:t>•	Não compartilhe senhas.</a:t>
            </a:r>
          </a:p>
          <a:p>
            <a:pPr algn="just"/>
            <a:r>
              <a:rPr lang="pt-BR" sz="1400" dirty="0"/>
              <a:t>•	Utilize autenticação multifator (MFA), quando disponível.</a:t>
            </a:r>
          </a:p>
          <a:p>
            <a:pPr algn="just"/>
            <a:endParaRPr lang="pt-BR" sz="1400" dirty="0"/>
          </a:p>
          <a:p>
            <a:pPr algn="just"/>
            <a:r>
              <a:rPr lang="pt-BR" sz="1400" b="1" dirty="0"/>
              <a:t>Nunca realize pagamento quando</a:t>
            </a:r>
          </a:p>
          <a:p>
            <a:pPr algn="just"/>
            <a:r>
              <a:rPr lang="pt-BR" sz="1400" dirty="0"/>
              <a:t>•	o navegador informar que a conexão não é segura;</a:t>
            </a:r>
          </a:p>
          <a:p>
            <a:pPr algn="just"/>
            <a:r>
              <a:rPr lang="pt-BR" sz="1400" dirty="0"/>
              <a:t>•	o beneficiário do boleto não corresponder ao fornecedor;</a:t>
            </a:r>
          </a:p>
          <a:p>
            <a:pPr algn="just"/>
            <a:r>
              <a:rPr lang="pt-BR" sz="1400" dirty="0"/>
              <a:t>•	houver solicitação de dados bancários por e-mail ou WhatsApp;</a:t>
            </a:r>
          </a:p>
          <a:p>
            <a:pPr algn="just"/>
            <a:r>
              <a:rPr lang="pt-BR" sz="1400" dirty="0"/>
              <a:t>•	o pagamento for direcionado a pessoa física sem justificativa formal.</a:t>
            </a:r>
          </a:p>
        </p:txBody>
      </p:sp>
    </p:spTree>
    <p:extLst>
      <p:ext uri="{BB962C8B-B14F-4D97-AF65-F5344CB8AC3E}">
        <p14:creationId xmlns:p14="http://schemas.microsoft.com/office/powerpoint/2010/main" val="378100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79CD7A28-BD86-8FBB-DF7D-C2A0B9B819A9}"/>
              </a:ext>
            </a:extLst>
          </p:cNvPr>
          <p:cNvPicPr>
            <a:picLocks noChangeAspect="1"/>
          </p:cNvPicPr>
          <p:nvPr/>
        </p:nvPicPr>
        <p:blipFill>
          <a:blip r:embed="rId3"/>
          <a:stretch>
            <a:fillRect/>
          </a:stretch>
        </p:blipFill>
        <p:spPr>
          <a:xfrm>
            <a:off x="1285861" y="1011561"/>
            <a:ext cx="9561526" cy="5553334"/>
          </a:xfrm>
          <a:prstGeom prst="rect">
            <a:avLst/>
          </a:prstGeom>
        </p:spPr>
      </p:pic>
      <p:sp>
        <p:nvSpPr>
          <p:cNvPr id="3" name="object 6">
            <a:extLst>
              <a:ext uri="{FF2B5EF4-FFF2-40B4-BE49-F238E27FC236}">
                <a16:creationId xmlns:a16="http://schemas.microsoft.com/office/drawing/2014/main" id="{824300AD-D7AF-704C-77C5-30817888E859}"/>
              </a:ext>
            </a:extLst>
          </p:cNvPr>
          <p:cNvSpPr/>
          <p:nvPr/>
        </p:nvSpPr>
        <p:spPr>
          <a:xfrm rot="9572810">
            <a:off x="793581" y="1939266"/>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solidFill>
                <a:srgbClr val="FFFF00"/>
              </a:solidFill>
            </a:endParaRPr>
          </a:p>
        </p:txBody>
      </p:sp>
      <p:sp>
        <p:nvSpPr>
          <p:cNvPr id="4" name="object 6">
            <a:extLst>
              <a:ext uri="{FF2B5EF4-FFF2-40B4-BE49-F238E27FC236}">
                <a16:creationId xmlns:a16="http://schemas.microsoft.com/office/drawing/2014/main" id="{99484D10-19CD-A65C-56E7-6BB942B877BB}"/>
              </a:ext>
            </a:extLst>
          </p:cNvPr>
          <p:cNvSpPr/>
          <p:nvPr/>
        </p:nvSpPr>
        <p:spPr>
          <a:xfrm rot="1127934">
            <a:off x="7488315" y="2376766"/>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5" name="object 6">
            <a:extLst>
              <a:ext uri="{FF2B5EF4-FFF2-40B4-BE49-F238E27FC236}">
                <a16:creationId xmlns:a16="http://schemas.microsoft.com/office/drawing/2014/main" id="{E1F5362A-0D12-5D59-DD7C-A6412072DBDF}"/>
              </a:ext>
            </a:extLst>
          </p:cNvPr>
          <p:cNvSpPr/>
          <p:nvPr/>
        </p:nvSpPr>
        <p:spPr>
          <a:xfrm rot="1127934">
            <a:off x="5964315" y="2757766"/>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6" name="object 6">
            <a:extLst>
              <a:ext uri="{FF2B5EF4-FFF2-40B4-BE49-F238E27FC236}">
                <a16:creationId xmlns:a16="http://schemas.microsoft.com/office/drawing/2014/main" id="{25FC982C-8A21-5C5D-F74A-AB5478A00B0B}"/>
              </a:ext>
            </a:extLst>
          </p:cNvPr>
          <p:cNvSpPr/>
          <p:nvPr/>
        </p:nvSpPr>
        <p:spPr>
          <a:xfrm rot="1127934">
            <a:off x="6269115" y="4098272"/>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7" name="object 6">
            <a:extLst>
              <a:ext uri="{FF2B5EF4-FFF2-40B4-BE49-F238E27FC236}">
                <a16:creationId xmlns:a16="http://schemas.microsoft.com/office/drawing/2014/main" id="{B80D9413-31BC-DB0E-B062-D1802E4931BF}"/>
              </a:ext>
            </a:extLst>
          </p:cNvPr>
          <p:cNvSpPr/>
          <p:nvPr/>
        </p:nvSpPr>
        <p:spPr>
          <a:xfrm rot="1127934">
            <a:off x="4262651" y="4891366"/>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8" name="object 6">
            <a:extLst>
              <a:ext uri="{FF2B5EF4-FFF2-40B4-BE49-F238E27FC236}">
                <a16:creationId xmlns:a16="http://schemas.microsoft.com/office/drawing/2014/main" id="{2F2C19E9-2105-4184-640E-4BD9F39E058A}"/>
              </a:ext>
            </a:extLst>
          </p:cNvPr>
          <p:cNvSpPr/>
          <p:nvPr/>
        </p:nvSpPr>
        <p:spPr>
          <a:xfrm rot="1127934">
            <a:off x="10892051" y="6231872"/>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9" name="object 6">
            <a:extLst>
              <a:ext uri="{FF2B5EF4-FFF2-40B4-BE49-F238E27FC236}">
                <a16:creationId xmlns:a16="http://schemas.microsoft.com/office/drawing/2014/main" id="{FEEA0C23-C665-18DA-EE5C-87B59B9BE9CD}"/>
              </a:ext>
            </a:extLst>
          </p:cNvPr>
          <p:cNvSpPr/>
          <p:nvPr/>
        </p:nvSpPr>
        <p:spPr>
          <a:xfrm rot="1127934">
            <a:off x="6497715" y="3641072"/>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p>
        </p:txBody>
      </p:sp>
      <p:sp>
        <p:nvSpPr>
          <p:cNvPr id="11" name="object 6">
            <a:extLst>
              <a:ext uri="{FF2B5EF4-FFF2-40B4-BE49-F238E27FC236}">
                <a16:creationId xmlns:a16="http://schemas.microsoft.com/office/drawing/2014/main" id="{A8EFB062-CCAA-6F6B-C27D-7A59BF659305}"/>
              </a:ext>
            </a:extLst>
          </p:cNvPr>
          <p:cNvSpPr/>
          <p:nvPr/>
        </p:nvSpPr>
        <p:spPr>
          <a:xfrm rot="9572810">
            <a:off x="2611496" y="2123806"/>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FF00"/>
          </a:solidFill>
        </p:spPr>
        <p:txBody>
          <a:bodyPr wrap="square" lIns="0" tIns="0" rIns="0" bIns="0" rtlCol="0"/>
          <a:lstStyle/>
          <a:p>
            <a:endParaRPr>
              <a:solidFill>
                <a:srgbClr val="FFFF00"/>
              </a:solidFill>
            </a:endParaRPr>
          </a:p>
        </p:txBody>
      </p:sp>
      <p:sp>
        <p:nvSpPr>
          <p:cNvPr id="13" name="object 3" descr="$PPTXTitle">
            <a:extLst>
              <a:ext uri="{FF2B5EF4-FFF2-40B4-BE49-F238E27FC236}">
                <a16:creationId xmlns:a16="http://schemas.microsoft.com/office/drawing/2014/main" id="{283A4EA0-6092-9038-46D7-A599B9667B22}"/>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Tree>
    <p:extLst>
      <p:ext uri="{BB962C8B-B14F-4D97-AF65-F5344CB8AC3E}">
        <p14:creationId xmlns:p14="http://schemas.microsoft.com/office/powerpoint/2010/main" val="1943765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2D1C5448-57CA-062D-6A8A-69464E56322E}"/>
              </a:ext>
            </a:extLst>
          </p:cNvPr>
          <p:cNvPicPr>
            <a:picLocks noChangeAspect="1"/>
          </p:cNvPicPr>
          <p:nvPr/>
        </p:nvPicPr>
        <p:blipFill>
          <a:blip r:embed="rId2"/>
          <a:stretch>
            <a:fillRect/>
          </a:stretch>
        </p:blipFill>
        <p:spPr>
          <a:xfrm>
            <a:off x="103962" y="1473492"/>
            <a:ext cx="4995472" cy="2904997"/>
          </a:xfrm>
          <a:prstGeom prst="rect">
            <a:avLst/>
          </a:prstGeom>
        </p:spPr>
      </p:pic>
      <p:pic>
        <p:nvPicPr>
          <p:cNvPr id="8" name="Imagem 7">
            <a:extLst>
              <a:ext uri="{FF2B5EF4-FFF2-40B4-BE49-F238E27FC236}">
                <a16:creationId xmlns:a16="http://schemas.microsoft.com/office/drawing/2014/main" id="{A2D2C889-FBA9-5F71-136E-E54C9A341C2C}"/>
              </a:ext>
            </a:extLst>
          </p:cNvPr>
          <p:cNvPicPr>
            <a:picLocks noChangeAspect="1"/>
          </p:cNvPicPr>
          <p:nvPr/>
        </p:nvPicPr>
        <p:blipFill>
          <a:blip r:embed="rId3"/>
          <a:stretch>
            <a:fillRect/>
          </a:stretch>
        </p:blipFill>
        <p:spPr>
          <a:xfrm>
            <a:off x="5081486" y="2340430"/>
            <a:ext cx="6990038" cy="4076118"/>
          </a:xfrm>
          <a:prstGeom prst="rect">
            <a:avLst/>
          </a:prstGeom>
        </p:spPr>
      </p:pic>
      <p:sp>
        <p:nvSpPr>
          <p:cNvPr id="9" name="object 6">
            <a:extLst>
              <a:ext uri="{FF2B5EF4-FFF2-40B4-BE49-F238E27FC236}">
                <a16:creationId xmlns:a16="http://schemas.microsoft.com/office/drawing/2014/main" id="{28CFAED2-F0C7-8C8D-30D8-92F13F28EF94}"/>
              </a:ext>
            </a:extLst>
          </p:cNvPr>
          <p:cNvSpPr/>
          <p:nvPr/>
        </p:nvSpPr>
        <p:spPr>
          <a:xfrm rot="9572810">
            <a:off x="126563" y="169978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0" name="object 6">
            <a:extLst>
              <a:ext uri="{FF2B5EF4-FFF2-40B4-BE49-F238E27FC236}">
                <a16:creationId xmlns:a16="http://schemas.microsoft.com/office/drawing/2014/main" id="{B905ED6B-24C4-5899-E03C-6CCA75F14DCC}"/>
              </a:ext>
            </a:extLst>
          </p:cNvPr>
          <p:cNvSpPr/>
          <p:nvPr/>
        </p:nvSpPr>
        <p:spPr>
          <a:xfrm rot="9572810">
            <a:off x="4638143" y="261418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1" name="object 6">
            <a:extLst>
              <a:ext uri="{FF2B5EF4-FFF2-40B4-BE49-F238E27FC236}">
                <a16:creationId xmlns:a16="http://schemas.microsoft.com/office/drawing/2014/main" id="{A7FABA55-B78A-CB2F-6EF5-6CC5F8E31C1C}"/>
              </a:ext>
            </a:extLst>
          </p:cNvPr>
          <p:cNvSpPr/>
          <p:nvPr/>
        </p:nvSpPr>
        <p:spPr>
          <a:xfrm rot="9572810">
            <a:off x="1260117" y="291898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2" name="object 6">
            <a:extLst>
              <a:ext uri="{FF2B5EF4-FFF2-40B4-BE49-F238E27FC236}">
                <a16:creationId xmlns:a16="http://schemas.microsoft.com/office/drawing/2014/main" id="{EF7D0EC3-6212-49E3-752E-878183C0AFFA}"/>
              </a:ext>
            </a:extLst>
          </p:cNvPr>
          <p:cNvSpPr/>
          <p:nvPr/>
        </p:nvSpPr>
        <p:spPr>
          <a:xfrm rot="9572810">
            <a:off x="1260117" y="329998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3" name="object 6">
            <a:extLst>
              <a:ext uri="{FF2B5EF4-FFF2-40B4-BE49-F238E27FC236}">
                <a16:creationId xmlns:a16="http://schemas.microsoft.com/office/drawing/2014/main" id="{7E4B4ACD-6BDB-867C-C965-E4E5BF5F81B4}"/>
              </a:ext>
            </a:extLst>
          </p:cNvPr>
          <p:cNvSpPr/>
          <p:nvPr/>
        </p:nvSpPr>
        <p:spPr>
          <a:xfrm rot="9572810">
            <a:off x="4155717" y="447046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4" name="object 6">
            <a:extLst>
              <a:ext uri="{FF2B5EF4-FFF2-40B4-BE49-F238E27FC236}">
                <a16:creationId xmlns:a16="http://schemas.microsoft.com/office/drawing/2014/main" id="{C756E460-20B5-6C3C-1EF4-A8D27DC3F7AB}"/>
              </a:ext>
            </a:extLst>
          </p:cNvPr>
          <p:cNvSpPr/>
          <p:nvPr/>
        </p:nvSpPr>
        <p:spPr>
          <a:xfrm rot="9572810">
            <a:off x="8600543" y="398578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5" name="object 6">
            <a:extLst>
              <a:ext uri="{FF2B5EF4-FFF2-40B4-BE49-F238E27FC236}">
                <a16:creationId xmlns:a16="http://schemas.microsoft.com/office/drawing/2014/main" id="{11237DD6-8FB1-3273-21BB-CF28A7548F45}"/>
              </a:ext>
            </a:extLst>
          </p:cNvPr>
          <p:cNvSpPr/>
          <p:nvPr/>
        </p:nvSpPr>
        <p:spPr>
          <a:xfrm rot="12396057">
            <a:off x="11013717" y="5887413"/>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2" name="object 3" descr="$PPTXTitle">
            <a:extLst>
              <a:ext uri="{FF2B5EF4-FFF2-40B4-BE49-F238E27FC236}">
                <a16:creationId xmlns:a16="http://schemas.microsoft.com/office/drawing/2014/main" id="{E0BF333D-1B98-C82E-678A-C82DEAC7AE76}"/>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Orçamentos pela Internet - </a:t>
            </a:r>
            <a:r>
              <a:rPr lang="pt-BR" sz="900" dirty="0">
                <a:solidFill>
                  <a:srgbClr val="FFFFFF"/>
                </a:solidFill>
                <a:latin typeface="Calibri"/>
                <a:cs typeface="Calibri"/>
              </a:rPr>
              <a:t>PORTARIA CEETEPS-PRESIDÊNCIA Nº 4927, DE 10 DE FEVEREIRO DE 2026   </a:t>
            </a:r>
          </a:p>
        </p:txBody>
      </p:sp>
    </p:spTree>
    <p:extLst>
      <p:ext uri="{BB962C8B-B14F-4D97-AF65-F5344CB8AC3E}">
        <p14:creationId xmlns:p14="http://schemas.microsoft.com/office/powerpoint/2010/main" val="3059019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descr="$PPTXTitle">
            <a:extLst>
              <a:ext uri="{FF2B5EF4-FFF2-40B4-BE49-F238E27FC236}">
                <a16:creationId xmlns:a16="http://schemas.microsoft.com/office/drawing/2014/main" id="{0ED7D374-3C3C-E00F-B12D-AE7D7BF6DBC0}"/>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3º Passo: Consultas Certidões - </a:t>
            </a:r>
            <a:r>
              <a:rPr lang="pt-BR" sz="900" dirty="0">
                <a:solidFill>
                  <a:srgbClr val="FFFFFF"/>
                </a:solidFill>
                <a:latin typeface="Calibri"/>
                <a:cs typeface="Calibri"/>
              </a:rPr>
              <a:t>Deliberação CEETEPS nº 105, de 13 de novembro de  2025</a:t>
            </a:r>
          </a:p>
        </p:txBody>
      </p:sp>
      <p:sp>
        <p:nvSpPr>
          <p:cNvPr id="6" name="CaixaDeTexto 5">
            <a:extLst>
              <a:ext uri="{FF2B5EF4-FFF2-40B4-BE49-F238E27FC236}">
                <a16:creationId xmlns:a16="http://schemas.microsoft.com/office/drawing/2014/main" id="{C224B833-0CBE-CDA5-3989-7FD75CB0139B}"/>
              </a:ext>
            </a:extLst>
          </p:cNvPr>
          <p:cNvSpPr txBox="1"/>
          <p:nvPr/>
        </p:nvSpPr>
        <p:spPr>
          <a:xfrm>
            <a:off x="268172" y="1253422"/>
            <a:ext cx="11593830" cy="2800767"/>
          </a:xfrm>
          <a:prstGeom prst="rect">
            <a:avLst/>
          </a:prstGeom>
          <a:noFill/>
        </p:spPr>
        <p:txBody>
          <a:bodyPr wrap="square">
            <a:spAutoFit/>
          </a:bodyPr>
          <a:lstStyle/>
          <a:p>
            <a:pPr algn="just"/>
            <a:r>
              <a:rPr lang="pt-BR" sz="2200" spc="-10" dirty="0">
                <a:latin typeface="Calibri"/>
                <a:cs typeface="Calibri"/>
              </a:rPr>
              <a:t>Art. 16 - Previamente a aquisição de bens ou a contratação de serviços, nos termos dos subprogramas estabelecidos pelo CEETEPS, a APM deverá proceder a análise e avaliação de documentos, bem como realizar consultas, conforme segue:</a:t>
            </a:r>
          </a:p>
          <a:p>
            <a:pPr algn="just"/>
            <a:endParaRPr lang="pt-BR" sz="2200" spc="-10" dirty="0">
              <a:latin typeface="Calibri"/>
              <a:cs typeface="Calibri"/>
            </a:endParaRPr>
          </a:p>
          <a:p>
            <a:pPr algn="just"/>
            <a:r>
              <a:rPr lang="pt-BR" sz="2200" spc="-10" dirty="0">
                <a:latin typeface="Calibri"/>
                <a:cs typeface="Calibri"/>
              </a:rPr>
              <a:t>I - Cadastro de Pessoa Física (CPF) ou Cadastro Nacional de Pessoa Jurídica (CNPJ) - O Código Nacional de Atividade Econômica (CNAE) dos fornecedores, para a apresentação dos orçamentos, deverá ser compatível com objeto que se pretende contratar.</a:t>
            </a:r>
          </a:p>
          <a:p>
            <a:pPr algn="just"/>
            <a:endParaRPr lang="pt-BR" sz="2200" spc="-10" dirty="0">
              <a:latin typeface="Calibri"/>
              <a:cs typeface="Calibri"/>
            </a:endParaRPr>
          </a:p>
        </p:txBody>
      </p:sp>
    </p:spTree>
    <p:extLst>
      <p:ext uri="{BB962C8B-B14F-4D97-AF65-F5344CB8AC3E}">
        <p14:creationId xmlns:p14="http://schemas.microsoft.com/office/powerpoint/2010/main" val="2643146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3E677C7-8E11-DC78-97D6-BDFA83770E8E}"/>
              </a:ext>
            </a:extLst>
          </p:cNvPr>
          <p:cNvSpPr txBox="1"/>
          <p:nvPr/>
        </p:nvSpPr>
        <p:spPr>
          <a:xfrm>
            <a:off x="228601" y="1275196"/>
            <a:ext cx="11484428" cy="1046440"/>
          </a:xfrm>
          <a:prstGeom prst="rect">
            <a:avLst/>
          </a:prstGeom>
          <a:noFill/>
        </p:spPr>
        <p:txBody>
          <a:bodyPr wrap="square">
            <a:spAutoFit/>
          </a:bodyPr>
          <a:lstStyle/>
          <a:p>
            <a:pPr algn="just"/>
            <a:r>
              <a:rPr lang="pt-BR" sz="2200" spc="-10" dirty="0">
                <a:latin typeface="Calibri"/>
                <a:cs typeface="Calibri"/>
              </a:rPr>
              <a:t>O Diretor Executivo da APM acessa o site, através do endereço eletrônico </a:t>
            </a:r>
            <a:r>
              <a:rPr lang="pt-BR" sz="2200" spc="-10" dirty="0">
                <a:latin typeface="Calibri"/>
                <a:cs typeface="Calibri"/>
                <a:hlinkClick r:id="rId2">
                  <a:extLst>
                    <a:ext uri="{A12FA001-AC4F-418D-AE19-62706E023703}">
                      <ahyp:hlinkClr xmlns:ahyp="http://schemas.microsoft.com/office/drawing/2018/hyperlinkcolor" val="tx"/>
                    </a:ext>
                  </a:extLst>
                </a:hlinkClick>
              </a:rPr>
              <a:t>https://solucoes.receita.fazenda.gov.br/servicos/cnpjreva/cnpjreva_solicitacao.asp</a:t>
            </a:r>
            <a:endParaRPr lang="pt-BR" sz="2200" spc="-10" dirty="0">
              <a:latin typeface="Calibri"/>
              <a:cs typeface="Calibri"/>
            </a:endParaRPr>
          </a:p>
          <a:p>
            <a:pPr algn="just"/>
            <a:endParaRPr lang="pt-BR" sz="1800" spc="-10" dirty="0">
              <a:latin typeface="Calibri"/>
              <a:cs typeface="Calibri"/>
            </a:endParaRPr>
          </a:p>
        </p:txBody>
      </p:sp>
      <p:pic>
        <p:nvPicPr>
          <p:cNvPr id="4" name="Imagem 3">
            <a:extLst>
              <a:ext uri="{FF2B5EF4-FFF2-40B4-BE49-F238E27FC236}">
                <a16:creationId xmlns:a16="http://schemas.microsoft.com/office/drawing/2014/main" id="{55253E62-6073-E4A7-1B1A-FF8F1327C841}"/>
              </a:ext>
            </a:extLst>
          </p:cNvPr>
          <p:cNvPicPr>
            <a:picLocks noChangeAspect="1"/>
          </p:cNvPicPr>
          <p:nvPr/>
        </p:nvPicPr>
        <p:blipFill>
          <a:blip r:embed="rId3"/>
          <a:stretch>
            <a:fillRect/>
          </a:stretch>
        </p:blipFill>
        <p:spPr>
          <a:xfrm>
            <a:off x="1203536" y="2611105"/>
            <a:ext cx="9784928" cy="3907875"/>
          </a:xfrm>
          <a:prstGeom prst="rect">
            <a:avLst/>
          </a:prstGeom>
          <a:ln w="19050">
            <a:solidFill>
              <a:schemeClr val="tx1"/>
            </a:solidFill>
          </a:ln>
        </p:spPr>
      </p:pic>
      <p:sp>
        <p:nvSpPr>
          <p:cNvPr id="5" name="object 3" descr="$PPTXTitle">
            <a:extLst>
              <a:ext uri="{FF2B5EF4-FFF2-40B4-BE49-F238E27FC236}">
                <a16:creationId xmlns:a16="http://schemas.microsoft.com/office/drawing/2014/main" id="{B2E6193C-4EDE-02E4-831C-F9E219EAD6C6}"/>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Efetivação da Compra/Serviço - </a:t>
            </a:r>
            <a:r>
              <a:rPr lang="pt-BR" sz="900" dirty="0">
                <a:solidFill>
                  <a:srgbClr val="FFFFFF"/>
                </a:solidFill>
                <a:latin typeface="Calibri"/>
                <a:cs typeface="Calibri"/>
              </a:rPr>
              <a:t>Deliberação CEETEPS nº 105, de 13 de novembro de  2025</a:t>
            </a:r>
          </a:p>
        </p:txBody>
      </p:sp>
    </p:spTree>
    <p:extLst>
      <p:ext uri="{BB962C8B-B14F-4D97-AF65-F5344CB8AC3E}">
        <p14:creationId xmlns:p14="http://schemas.microsoft.com/office/powerpoint/2010/main" val="3130598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3849BB3D-E717-6AA7-7B8C-9B56C0D4F3D2}"/>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Consultas Certidões - </a:t>
            </a:r>
            <a:r>
              <a:rPr lang="pt-BR" sz="900" dirty="0">
                <a:solidFill>
                  <a:srgbClr val="FFFFFF"/>
                </a:solidFill>
                <a:latin typeface="Calibri"/>
                <a:cs typeface="Calibri"/>
              </a:rPr>
              <a:t>Deliberação CEETEPS nº 105, de 13 de novembro de  2025</a:t>
            </a:r>
          </a:p>
        </p:txBody>
      </p:sp>
      <p:pic>
        <p:nvPicPr>
          <p:cNvPr id="7" name="Imagem 6">
            <a:extLst>
              <a:ext uri="{FF2B5EF4-FFF2-40B4-BE49-F238E27FC236}">
                <a16:creationId xmlns:a16="http://schemas.microsoft.com/office/drawing/2014/main" id="{4E204E0D-A176-0897-1FC8-1363D4F63A74}"/>
              </a:ext>
            </a:extLst>
          </p:cNvPr>
          <p:cNvPicPr>
            <a:picLocks noChangeAspect="1"/>
          </p:cNvPicPr>
          <p:nvPr/>
        </p:nvPicPr>
        <p:blipFill>
          <a:blip r:embed="rId2"/>
          <a:stretch>
            <a:fillRect/>
          </a:stretch>
        </p:blipFill>
        <p:spPr>
          <a:xfrm>
            <a:off x="618360" y="1271286"/>
            <a:ext cx="10955279" cy="4315427"/>
          </a:xfrm>
          <a:prstGeom prst="rect">
            <a:avLst/>
          </a:prstGeom>
          <a:ln w="28575">
            <a:solidFill>
              <a:schemeClr val="tx1"/>
            </a:solidFill>
          </a:ln>
        </p:spPr>
      </p:pic>
      <p:sp>
        <p:nvSpPr>
          <p:cNvPr id="8" name="object 5">
            <a:extLst>
              <a:ext uri="{FF2B5EF4-FFF2-40B4-BE49-F238E27FC236}">
                <a16:creationId xmlns:a16="http://schemas.microsoft.com/office/drawing/2014/main" id="{D4DF7EFD-4FC2-907B-929C-A1A9E185914A}"/>
              </a:ext>
            </a:extLst>
          </p:cNvPr>
          <p:cNvSpPr txBox="1"/>
          <p:nvPr/>
        </p:nvSpPr>
        <p:spPr>
          <a:xfrm>
            <a:off x="8028178" y="1474978"/>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9" name="object 4">
            <a:extLst>
              <a:ext uri="{FF2B5EF4-FFF2-40B4-BE49-F238E27FC236}">
                <a16:creationId xmlns:a16="http://schemas.microsoft.com/office/drawing/2014/main" id="{A13EE695-5C7B-3A41-DBF7-66CBBF798BEE}"/>
              </a:ext>
            </a:extLst>
          </p:cNvPr>
          <p:cNvSpPr txBox="1"/>
          <p:nvPr/>
        </p:nvSpPr>
        <p:spPr>
          <a:xfrm>
            <a:off x="5391785" y="1799682"/>
            <a:ext cx="6649720" cy="977191"/>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latin typeface="Calibri"/>
                <a:cs typeface="Calibri"/>
              </a:rPr>
              <a:t>CNPJ</a:t>
            </a:r>
            <a:r>
              <a:rPr sz="1400" b="1" spc="-10" dirty="0">
                <a:latin typeface="Calibri"/>
                <a:cs typeface="Calibri"/>
              </a:rPr>
              <a:t>:</a:t>
            </a:r>
            <a:r>
              <a:rPr sz="1400" b="1" spc="-20" dirty="0">
                <a:latin typeface="Calibri"/>
                <a:cs typeface="Calibri"/>
              </a:rPr>
              <a:t> </a:t>
            </a:r>
            <a:r>
              <a:rPr lang="pt-BR" sz="1400" b="1" spc="-25" dirty="0">
                <a:latin typeface="Calibri"/>
                <a:cs typeface="Calibri"/>
              </a:rPr>
              <a:t>Digitar o número do CNPJ do estabelecimento </a:t>
            </a:r>
            <a:endParaRPr sz="1400" dirty="0">
              <a:latin typeface="Calibri"/>
              <a:cs typeface="Calibri"/>
            </a:endParaRPr>
          </a:p>
          <a:p>
            <a:pPr marL="317500">
              <a:lnSpc>
                <a:spcPct val="100000"/>
              </a:lnSpc>
              <a:spcBef>
                <a:spcPts val="840"/>
              </a:spcBef>
            </a:pPr>
            <a:r>
              <a:rPr lang="pt-BR" sz="1400" b="1" dirty="0">
                <a:latin typeface="Calibri"/>
                <a:cs typeface="Calibri"/>
              </a:rPr>
              <a:t>Caixa Sou humano: Selecionar</a:t>
            </a:r>
            <a:endParaRPr sz="1400" dirty="0">
              <a:latin typeface="Calibri"/>
              <a:cs typeface="Calibri"/>
            </a:endParaRPr>
          </a:p>
          <a:p>
            <a:pPr marL="317500">
              <a:lnSpc>
                <a:spcPct val="100000"/>
              </a:lnSpc>
              <a:spcBef>
                <a:spcPts val="840"/>
              </a:spcBef>
            </a:pPr>
            <a:r>
              <a:rPr lang="pt-BR" sz="1400" b="1" dirty="0">
                <a:latin typeface="Calibri"/>
                <a:cs typeface="Calibri"/>
              </a:rPr>
              <a:t>Clicar em: Consultar</a:t>
            </a:r>
            <a:endParaRPr sz="1400" dirty="0">
              <a:latin typeface="Calibri"/>
              <a:cs typeface="Calibri"/>
            </a:endParaRPr>
          </a:p>
        </p:txBody>
      </p:sp>
      <p:pic>
        <p:nvPicPr>
          <p:cNvPr id="10" name="Imagem 9">
            <a:extLst>
              <a:ext uri="{FF2B5EF4-FFF2-40B4-BE49-F238E27FC236}">
                <a16:creationId xmlns:a16="http://schemas.microsoft.com/office/drawing/2014/main" id="{86FADE9F-458F-C63B-BFAD-42497F2EFED7}"/>
              </a:ext>
            </a:extLst>
          </p:cNvPr>
          <p:cNvPicPr>
            <a:picLocks noChangeAspect="1"/>
          </p:cNvPicPr>
          <p:nvPr/>
        </p:nvPicPr>
        <p:blipFill>
          <a:blip r:embed="rId3"/>
          <a:stretch>
            <a:fillRect/>
          </a:stretch>
        </p:blipFill>
        <p:spPr>
          <a:xfrm>
            <a:off x="8334687" y="3768098"/>
            <a:ext cx="3238952" cy="857370"/>
          </a:xfrm>
          <a:prstGeom prst="rect">
            <a:avLst/>
          </a:prstGeom>
        </p:spPr>
      </p:pic>
      <p:sp>
        <p:nvSpPr>
          <p:cNvPr id="11" name="object 6">
            <a:extLst>
              <a:ext uri="{FF2B5EF4-FFF2-40B4-BE49-F238E27FC236}">
                <a16:creationId xmlns:a16="http://schemas.microsoft.com/office/drawing/2014/main" id="{5D8068B2-7392-235F-45A6-64A8BEBDAD78}"/>
              </a:ext>
            </a:extLst>
          </p:cNvPr>
          <p:cNvSpPr/>
          <p:nvPr/>
        </p:nvSpPr>
        <p:spPr>
          <a:xfrm rot="11708420">
            <a:off x="175932" y="4322337"/>
            <a:ext cx="732129" cy="292095"/>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2" name="object 6">
            <a:extLst>
              <a:ext uri="{FF2B5EF4-FFF2-40B4-BE49-F238E27FC236}">
                <a16:creationId xmlns:a16="http://schemas.microsoft.com/office/drawing/2014/main" id="{97B029FB-6B4F-F99A-87CA-110613EFC6D9}"/>
              </a:ext>
            </a:extLst>
          </p:cNvPr>
          <p:cNvSpPr/>
          <p:nvPr/>
        </p:nvSpPr>
        <p:spPr>
          <a:xfrm rot="11708420">
            <a:off x="7174354" y="4033924"/>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Tree>
    <p:extLst>
      <p:ext uri="{BB962C8B-B14F-4D97-AF65-F5344CB8AC3E}">
        <p14:creationId xmlns:p14="http://schemas.microsoft.com/office/powerpoint/2010/main" val="409729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0D3575AB-B98D-80D0-209E-CCF92CAD6248}"/>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3" name="object 3" descr="$PPTXTitle"/>
          <p:cNvSpPr txBox="1">
            <a:spLocks/>
          </p:cNvSpPr>
          <p:nvPr/>
        </p:nvSpPr>
        <p:spPr>
          <a:xfrm>
            <a:off x="316278" y="784375"/>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Agenda</a:t>
            </a:r>
            <a:endParaRPr lang="pt-BR" sz="2800" dirty="0">
              <a:latin typeface="Calibri"/>
              <a:cs typeface="Calibri"/>
            </a:endParaRPr>
          </a:p>
        </p:txBody>
      </p:sp>
      <p:sp>
        <p:nvSpPr>
          <p:cNvPr id="4" name="object 4"/>
          <p:cNvSpPr txBox="1"/>
          <p:nvPr/>
        </p:nvSpPr>
        <p:spPr>
          <a:xfrm>
            <a:off x="598714" y="1603916"/>
            <a:ext cx="10543540" cy="3343672"/>
          </a:xfrm>
          <a:prstGeom prst="rect">
            <a:avLst/>
          </a:prstGeom>
        </p:spPr>
        <p:txBody>
          <a:bodyPr vert="horz" wrap="square" lIns="0" tIns="12700" rIns="0" bIns="0" rtlCol="0">
            <a:spAutoFit/>
          </a:bodyPr>
          <a:lstStyle/>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O que é o PDDE Paulista e seus objetivos  </a:t>
            </a:r>
          </a:p>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Onde utilizar os recursos (itens permitidos e vedações)</a:t>
            </a:r>
          </a:p>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Orçamento, emissão de nota fiscal e pagamento</a:t>
            </a:r>
          </a:p>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Pontos de atenção para a prestação de contas (organização documental)</a:t>
            </a:r>
          </a:p>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Boas práticas  </a:t>
            </a:r>
          </a:p>
          <a:p>
            <a:pPr marL="355600" marR="5080" indent="-342900" algn="just">
              <a:lnSpc>
                <a:spcPct val="150100"/>
              </a:lnSpc>
              <a:spcBef>
                <a:spcPts val="100"/>
              </a:spcBef>
              <a:buFont typeface="Wingdings" panose="05000000000000000000" pitchFamily="2" charset="2"/>
              <a:buChar char="ü"/>
            </a:pPr>
            <a:r>
              <a:rPr lang="pt-BR" sz="2400" dirty="0">
                <a:latin typeface="Calibri"/>
                <a:cs typeface="Calibri"/>
              </a:rPr>
              <a:t>Dúvidas e encerramento</a:t>
            </a:r>
          </a:p>
        </p:txBody>
      </p:sp>
    </p:spTree>
    <p:extLst>
      <p:ext uri="{BB962C8B-B14F-4D97-AF65-F5344CB8AC3E}">
        <p14:creationId xmlns:p14="http://schemas.microsoft.com/office/powerpoint/2010/main" val="3417863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3" descr="$PPTXTitle">
            <a:extLst>
              <a:ext uri="{FF2B5EF4-FFF2-40B4-BE49-F238E27FC236}">
                <a16:creationId xmlns:a16="http://schemas.microsoft.com/office/drawing/2014/main" id="{4F50081A-E483-C727-FA00-3C0115D2CEFD}"/>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Consultas Certidões - </a:t>
            </a:r>
            <a:r>
              <a:rPr lang="pt-BR" sz="900" dirty="0">
                <a:solidFill>
                  <a:srgbClr val="FFFFFF"/>
                </a:solidFill>
                <a:latin typeface="Calibri"/>
                <a:cs typeface="Calibri"/>
              </a:rPr>
              <a:t>Deliberação CEETEPS nº 105, de 13 de novembro de  2025</a:t>
            </a:r>
          </a:p>
        </p:txBody>
      </p:sp>
      <p:sp>
        <p:nvSpPr>
          <p:cNvPr id="10" name="object 2">
            <a:extLst>
              <a:ext uri="{FF2B5EF4-FFF2-40B4-BE49-F238E27FC236}">
                <a16:creationId xmlns:a16="http://schemas.microsoft.com/office/drawing/2014/main" id="{D4FBEFB2-C27D-6940-7670-CA2B85831535}"/>
              </a:ext>
            </a:extLst>
          </p:cNvPr>
          <p:cNvSpPr txBox="1"/>
          <p:nvPr/>
        </p:nvSpPr>
        <p:spPr>
          <a:xfrm>
            <a:off x="2034034" y="3038660"/>
            <a:ext cx="3853179" cy="300355"/>
          </a:xfrm>
          <a:prstGeom prst="rect">
            <a:avLst/>
          </a:prstGeom>
        </p:spPr>
        <p:txBody>
          <a:bodyPr vert="horz" wrap="square" lIns="0" tIns="12700" rIns="0" bIns="0" rtlCol="0">
            <a:spAutoFit/>
          </a:bodyPr>
          <a:lstStyle/>
          <a:p>
            <a:pPr marL="12700">
              <a:lnSpc>
                <a:spcPct val="100000"/>
              </a:lnSpc>
              <a:spcBef>
                <a:spcPts val="100"/>
              </a:spcBef>
            </a:pPr>
            <a:r>
              <a:rPr lang="pt-BR" b="1" dirty="0">
                <a:latin typeface="Calibri"/>
                <a:cs typeface="Calibri"/>
              </a:rPr>
              <a:t>Modelo do </a:t>
            </a:r>
            <a:r>
              <a:rPr sz="1800" b="1" spc="-10" dirty="0" err="1">
                <a:latin typeface="Calibri"/>
                <a:cs typeface="Calibri"/>
              </a:rPr>
              <a:t>Relatório</a:t>
            </a:r>
            <a:endParaRPr sz="1800" dirty="0">
              <a:latin typeface="Calibri"/>
              <a:cs typeface="Calibri"/>
            </a:endParaRPr>
          </a:p>
        </p:txBody>
      </p:sp>
      <p:sp>
        <p:nvSpPr>
          <p:cNvPr id="11" name="object 4">
            <a:extLst>
              <a:ext uri="{FF2B5EF4-FFF2-40B4-BE49-F238E27FC236}">
                <a16:creationId xmlns:a16="http://schemas.microsoft.com/office/drawing/2014/main" id="{47955DE6-85C6-3A40-7AD4-F2078F5FE660}"/>
              </a:ext>
            </a:extLst>
          </p:cNvPr>
          <p:cNvSpPr txBox="1"/>
          <p:nvPr/>
        </p:nvSpPr>
        <p:spPr>
          <a:xfrm>
            <a:off x="1730828" y="3739576"/>
            <a:ext cx="3119527" cy="772006"/>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latin typeface="Calibri"/>
                <a:cs typeface="Calibri"/>
              </a:rPr>
              <a:t>Conferir o documento se a empresa tem CNAE relativo ao serviço a ser prestado e se está ativa</a:t>
            </a:r>
            <a:endParaRPr sz="1400" dirty="0">
              <a:latin typeface="Calibri"/>
              <a:cs typeface="Calibri"/>
            </a:endParaRPr>
          </a:p>
        </p:txBody>
      </p:sp>
      <p:pic>
        <p:nvPicPr>
          <p:cNvPr id="12" name="Imagem 11">
            <a:extLst>
              <a:ext uri="{FF2B5EF4-FFF2-40B4-BE49-F238E27FC236}">
                <a16:creationId xmlns:a16="http://schemas.microsoft.com/office/drawing/2014/main" id="{7D1F67EF-409E-ADA4-6A78-76C1D73AA635}"/>
              </a:ext>
            </a:extLst>
          </p:cNvPr>
          <p:cNvPicPr>
            <a:picLocks noChangeAspect="1"/>
          </p:cNvPicPr>
          <p:nvPr/>
        </p:nvPicPr>
        <p:blipFill>
          <a:blip r:embed="rId2"/>
          <a:stretch>
            <a:fillRect/>
          </a:stretch>
        </p:blipFill>
        <p:spPr>
          <a:xfrm>
            <a:off x="6315673" y="1378790"/>
            <a:ext cx="4363211" cy="5065214"/>
          </a:xfrm>
          <a:prstGeom prst="rect">
            <a:avLst/>
          </a:prstGeom>
          <a:ln w="19050">
            <a:solidFill>
              <a:schemeClr val="tx1"/>
            </a:solidFill>
          </a:ln>
        </p:spPr>
      </p:pic>
    </p:spTree>
    <p:extLst>
      <p:ext uri="{BB962C8B-B14F-4D97-AF65-F5344CB8AC3E}">
        <p14:creationId xmlns:p14="http://schemas.microsoft.com/office/powerpoint/2010/main" val="3308167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D571A33D-45F6-8FEA-D7E4-3BAF6FD9F86C}"/>
              </a:ext>
            </a:extLst>
          </p:cNvPr>
          <p:cNvSpPr txBox="1"/>
          <p:nvPr/>
        </p:nvSpPr>
        <p:spPr>
          <a:xfrm>
            <a:off x="268171" y="1052218"/>
            <a:ext cx="11593830" cy="1107996"/>
          </a:xfrm>
          <a:prstGeom prst="rect">
            <a:avLst/>
          </a:prstGeom>
          <a:noFill/>
        </p:spPr>
        <p:txBody>
          <a:bodyPr wrap="square">
            <a:spAutoFit/>
          </a:bodyPr>
          <a:lstStyle/>
          <a:p>
            <a:pPr algn="just"/>
            <a:r>
              <a:rPr lang="pt-BR" sz="2200" spc="-10" dirty="0">
                <a:latin typeface="Calibri"/>
                <a:cs typeface="Calibri"/>
              </a:rPr>
              <a:t>O Diretor Executivo da APM acessa o site, através do endereço eletrônico </a:t>
            </a:r>
            <a:r>
              <a:rPr lang="pt-BR" sz="2200" spc="-10" dirty="0">
                <a:latin typeface="Calibri"/>
                <a:cs typeface="Calibri"/>
                <a:hlinkClick r:id="rId2">
                  <a:extLst>
                    <a:ext uri="{A12FA001-AC4F-418D-AE19-62706E023703}">
                      <ahyp:hlinkClr xmlns:ahyp="http://schemas.microsoft.com/office/drawing/2018/hyperlinkcolor" val="tx"/>
                    </a:ext>
                  </a:extLst>
                </a:hlinkClick>
              </a:rPr>
              <a:t>https://concla.ibge.gov.br/busca-online-cnae.html</a:t>
            </a:r>
            <a:r>
              <a:rPr lang="pt-BR" sz="2200" spc="-10" dirty="0">
                <a:latin typeface="Calibri"/>
                <a:cs typeface="Calibri"/>
              </a:rPr>
              <a:t> , para consultar se o CNAE corresponde ao serviço a ser contratado.</a:t>
            </a:r>
          </a:p>
        </p:txBody>
      </p:sp>
      <p:pic>
        <p:nvPicPr>
          <p:cNvPr id="6" name="Imagem 5">
            <a:extLst>
              <a:ext uri="{FF2B5EF4-FFF2-40B4-BE49-F238E27FC236}">
                <a16:creationId xmlns:a16="http://schemas.microsoft.com/office/drawing/2014/main" id="{AA99C7B7-F7C3-C0FA-9E35-5FDE53D23924}"/>
              </a:ext>
            </a:extLst>
          </p:cNvPr>
          <p:cNvPicPr>
            <a:picLocks noChangeAspect="1"/>
          </p:cNvPicPr>
          <p:nvPr/>
        </p:nvPicPr>
        <p:blipFill>
          <a:blip r:embed="rId3"/>
          <a:stretch>
            <a:fillRect/>
          </a:stretch>
        </p:blipFill>
        <p:spPr>
          <a:xfrm>
            <a:off x="2452375" y="2446911"/>
            <a:ext cx="7225423" cy="4035152"/>
          </a:xfrm>
          <a:prstGeom prst="rect">
            <a:avLst/>
          </a:prstGeom>
          <a:ln w="19050">
            <a:solidFill>
              <a:schemeClr val="tx1"/>
            </a:solidFill>
          </a:ln>
        </p:spPr>
      </p:pic>
      <p:sp>
        <p:nvSpPr>
          <p:cNvPr id="3" name="object 3" descr="$PPTXTitle">
            <a:extLst>
              <a:ext uri="{FF2B5EF4-FFF2-40B4-BE49-F238E27FC236}">
                <a16:creationId xmlns:a16="http://schemas.microsoft.com/office/drawing/2014/main" id="{F0B442F7-E09F-7DB4-F2D0-E0BE55F949BD}"/>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Conferindo o CNAE - </a:t>
            </a:r>
            <a:r>
              <a:rPr lang="pt-BR" sz="900" dirty="0">
                <a:solidFill>
                  <a:srgbClr val="FFFFFF"/>
                </a:solidFill>
                <a:latin typeface="Calibri"/>
                <a:cs typeface="Calibri"/>
              </a:rPr>
              <a:t>Deliberação CEETEPS nº 105, de 13 de novembro de  2025</a:t>
            </a:r>
          </a:p>
        </p:txBody>
      </p:sp>
    </p:spTree>
    <p:extLst>
      <p:ext uri="{BB962C8B-B14F-4D97-AF65-F5344CB8AC3E}">
        <p14:creationId xmlns:p14="http://schemas.microsoft.com/office/powerpoint/2010/main" val="679961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8867C-E2C1-96D5-0432-464B2B642894}"/>
            </a:ext>
          </a:extLst>
        </p:cNvPr>
        <p:cNvGrpSpPr/>
        <p:nvPr/>
      </p:nvGrpSpPr>
      <p:grpSpPr>
        <a:xfrm>
          <a:off x="0" y="0"/>
          <a:ext cx="0" cy="0"/>
          <a:chOff x="0" y="0"/>
          <a:chExt cx="0" cy="0"/>
        </a:xfrm>
      </p:grpSpPr>
      <p:sp>
        <p:nvSpPr>
          <p:cNvPr id="9" name="object 3" descr="$PPTXTitle">
            <a:extLst>
              <a:ext uri="{FF2B5EF4-FFF2-40B4-BE49-F238E27FC236}">
                <a16:creationId xmlns:a16="http://schemas.microsoft.com/office/drawing/2014/main" id="{6CD16B02-5B14-8304-5BB6-D1C808F00F07}"/>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do Relatório – CNAE - </a:t>
            </a:r>
            <a:r>
              <a:rPr lang="pt-BR" sz="900" dirty="0">
                <a:solidFill>
                  <a:srgbClr val="FFFFFF"/>
                </a:solidFill>
                <a:latin typeface="Calibri"/>
                <a:cs typeface="Calibri"/>
              </a:rPr>
              <a:t>Deliberação CEETEPS nº 105, de 13 de novembro de  2025</a:t>
            </a:r>
          </a:p>
        </p:txBody>
      </p:sp>
      <p:sp>
        <p:nvSpPr>
          <p:cNvPr id="2" name="Título 1">
            <a:extLst>
              <a:ext uri="{FF2B5EF4-FFF2-40B4-BE49-F238E27FC236}">
                <a16:creationId xmlns:a16="http://schemas.microsoft.com/office/drawing/2014/main" id="{613C75E6-573D-3F3B-13C5-0FC32BA46079}"/>
              </a:ext>
            </a:extLst>
          </p:cNvPr>
          <p:cNvSpPr txBox="1">
            <a:spLocks/>
          </p:cNvSpPr>
          <p:nvPr/>
        </p:nvSpPr>
        <p:spPr>
          <a:xfrm>
            <a:off x="461873" y="326898"/>
            <a:ext cx="11268252" cy="553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a:t> </a:t>
            </a:r>
            <a:br>
              <a:rPr lang="pt-BR"/>
            </a:br>
            <a:endParaRPr lang="pt-BR" dirty="0"/>
          </a:p>
        </p:txBody>
      </p:sp>
      <p:pic>
        <p:nvPicPr>
          <p:cNvPr id="6" name="Imagem 5">
            <a:extLst>
              <a:ext uri="{FF2B5EF4-FFF2-40B4-BE49-F238E27FC236}">
                <a16:creationId xmlns:a16="http://schemas.microsoft.com/office/drawing/2014/main" id="{44265109-6C73-B53E-28DB-2595647877DA}"/>
              </a:ext>
            </a:extLst>
          </p:cNvPr>
          <p:cNvPicPr>
            <a:picLocks noChangeAspect="1"/>
          </p:cNvPicPr>
          <p:nvPr/>
        </p:nvPicPr>
        <p:blipFill>
          <a:blip r:embed="rId2"/>
          <a:stretch>
            <a:fillRect/>
          </a:stretch>
        </p:blipFill>
        <p:spPr>
          <a:xfrm>
            <a:off x="461873" y="1456989"/>
            <a:ext cx="7582958" cy="3639058"/>
          </a:xfrm>
          <a:prstGeom prst="rect">
            <a:avLst/>
          </a:prstGeom>
        </p:spPr>
      </p:pic>
      <p:sp>
        <p:nvSpPr>
          <p:cNvPr id="7" name="Elipse 6">
            <a:extLst>
              <a:ext uri="{FF2B5EF4-FFF2-40B4-BE49-F238E27FC236}">
                <a16:creationId xmlns:a16="http://schemas.microsoft.com/office/drawing/2014/main" id="{6ADF781B-F18F-2328-D40E-65B0832F9F3A}"/>
              </a:ext>
            </a:extLst>
          </p:cNvPr>
          <p:cNvSpPr/>
          <p:nvPr/>
        </p:nvSpPr>
        <p:spPr>
          <a:xfrm>
            <a:off x="461873" y="3429000"/>
            <a:ext cx="833527"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object 6">
            <a:extLst>
              <a:ext uri="{FF2B5EF4-FFF2-40B4-BE49-F238E27FC236}">
                <a16:creationId xmlns:a16="http://schemas.microsoft.com/office/drawing/2014/main" id="{BFF2DBCD-852A-C11F-4845-832797274BA7}"/>
              </a:ext>
            </a:extLst>
          </p:cNvPr>
          <p:cNvSpPr/>
          <p:nvPr/>
        </p:nvSpPr>
        <p:spPr>
          <a:xfrm rot="9572810">
            <a:off x="83021" y="3882631"/>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3" name="object 4">
            <a:extLst>
              <a:ext uri="{FF2B5EF4-FFF2-40B4-BE49-F238E27FC236}">
                <a16:creationId xmlns:a16="http://schemas.microsoft.com/office/drawing/2014/main" id="{B33EF662-7D34-CCE2-2551-43C76978C3AD}"/>
              </a:ext>
            </a:extLst>
          </p:cNvPr>
          <p:cNvSpPr txBox="1"/>
          <p:nvPr/>
        </p:nvSpPr>
        <p:spPr>
          <a:xfrm>
            <a:off x="60420" y="4303424"/>
            <a:ext cx="4003039" cy="341119"/>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840"/>
              </a:spcBef>
            </a:pPr>
            <a:r>
              <a:rPr lang="pt-BR" sz="1400" b="1" dirty="0">
                <a:latin typeface="Calibri"/>
                <a:cs typeface="Calibri"/>
              </a:rPr>
              <a:t>Clique no código para abrir o descritivo do item</a:t>
            </a:r>
            <a:endParaRPr lang="pt-BR" sz="1400" dirty="0">
              <a:latin typeface="Calibri"/>
              <a:cs typeface="Calibri"/>
            </a:endParaRPr>
          </a:p>
        </p:txBody>
      </p:sp>
      <p:pic>
        <p:nvPicPr>
          <p:cNvPr id="4" name="Imagem 3">
            <a:extLst>
              <a:ext uri="{FF2B5EF4-FFF2-40B4-BE49-F238E27FC236}">
                <a16:creationId xmlns:a16="http://schemas.microsoft.com/office/drawing/2014/main" id="{5B49A8F6-0CAB-1453-07DE-D723F43BFB86}"/>
              </a:ext>
            </a:extLst>
          </p:cNvPr>
          <p:cNvPicPr>
            <a:picLocks noChangeAspect="1"/>
          </p:cNvPicPr>
          <p:nvPr/>
        </p:nvPicPr>
        <p:blipFill>
          <a:blip r:embed="rId3"/>
          <a:stretch>
            <a:fillRect/>
          </a:stretch>
        </p:blipFill>
        <p:spPr>
          <a:xfrm>
            <a:off x="6210584" y="1234584"/>
            <a:ext cx="4580836" cy="5195774"/>
          </a:xfrm>
          <a:prstGeom prst="rect">
            <a:avLst/>
          </a:prstGeom>
        </p:spPr>
      </p:pic>
      <p:sp>
        <p:nvSpPr>
          <p:cNvPr id="13" name="object 6">
            <a:extLst>
              <a:ext uri="{FF2B5EF4-FFF2-40B4-BE49-F238E27FC236}">
                <a16:creationId xmlns:a16="http://schemas.microsoft.com/office/drawing/2014/main" id="{37A49159-3285-7619-8D7E-B18B6759429D}"/>
              </a:ext>
            </a:extLst>
          </p:cNvPr>
          <p:cNvSpPr/>
          <p:nvPr/>
        </p:nvSpPr>
        <p:spPr>
          <a:xfrm rot="10800000">
            <a:off x="5239393" y="3630127"/>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4" name="object 6">
            <a:extLst>
              <a:ext uri="{FF2B5EF4-FFF2-40B4-BE49-F238E27FC236}">
                <a16:creationId xmlns:a16="http://schemas.microsoft.com/office/drawing/2014/main" id="{15630DA2-EC16-197F-4C9D-85C9C2ECBC8E}"/>
              </a:ext>
            </a:extLst>
          </p:cNvPr>
          <p:cNvSpPr/>
          <p:nvPr/>
        </p:nvSpPr>
        <p:spPr>
          <a:xfrm rot="10800000">
            <a:off x="5239393" y="4964438"/>
            <a:ext cx="742024" cy="263218"/>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5" name="object 4">
            <a:extLst>
              <a:ext uri="{FF2B5EF4-FFF2-40B4-BE49-F238E27FC236}">
                <a16:creationId xmlns:a16="http://schemas.microsoft.com/office/drawing/2014/main" id="{AFAF78CC-8746-71CC-643D-9701C1CACDEF}"/>
              </a:ext>
            </a:extLst>
          </p:cNvPr>
          <p:cNvSpPr txBox="1"/>
          <p:nvPr/>
        </p:nvSpPr>
        <p:spPr>
          <a:xfrm>
            <a:off x="7664397" y="5500818"/>
            <a:ext cx="4003039" cy="1202893"/>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840"/>
              </a:spcBef>
            </a:pPr>
            <a:r>
              <a:rPr lang="pt-BR" sz="1400" b="1" dirty="0">
                <a:latin typeface="Calibri"/>
                <a:cs typeface="Calibri"/>
              </a:rPr>
              <a:t>As Notas explicativas demostram o que pode e o que não pode para o CNAE da empresa constante no CNPJ, conferir se o serviço executado está de acordo conforme a código e ao serviço que será contratado.</a:t>
            </a:r>
            <a:endParaRPr lang="pt-BR" sz="1400" dirty="0">
              <a:latin typeface="Calibri"/>
              <a:cs typeface="Calibri"/>
            </a:endParaRPr>
          </a:p>
        </p:txBody>
      </p:sp>
    </p:spTree>
    <p:extLst>
      <p:ext uri="{BB962C8B-B14F-4D97-AF65-F5344CB8AC3E}">
        <p14:creationId xmlns:p14="http://schemas.microsoft.com/office/powerpoint/2010/main" val="2675037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B02E9FCE-EAE2-5031-E43C-1079ECBBDA06}"/>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CADIN Estadual - </a:t>
            </a:r>
            <a:r>
              <a:rPr lang="pt-BR" sz="900" dirty="0">
                <a:solidFill>
                  <a:srgbClr val="FFFFFF"/>
                </a:solidFill>
                <a:latin typeface="Calibri"/>
                <a:cs typeface="Calibri"/>
              </a:rPr>
              <a:t>Deliberação CEETEPS nº 105, de 13 de novembro de  2025</a:t>
            </a:r>
          </a:p>
        </p:txBody>
      </p:sp>
      <p:sp>
        <p:nvSpPr>
          <p:cNvPr id="4" name="CaixaDeTexto 3">
            <a:extLst>
              <a:ext uri="{FF2B5EF4-FFF2-40B4-BE49-F238E27FC236}">
                <a16:creationId xmlns:a16="http://schemas.microsoft.com/office/drawing/2014/main" id="{8A1086D7-C40D-3FC9-DFF3-AB6EC64C4853}"/>
              </a:ext>
            </a:extLst>
          </p:cNvPr>
          <p:cNvSpPr txBox="1"/>
          <p:nvPr/>
        </p:nvSpPr>
        <p:spPr>
          <a:xfrm>
            <a:off x="268172" y="1211053"/>
            <a:ext cx="11593829" cy="2123658"/>
          </a:xfrm>
          <a:prstGeom prst="rect">
            <a:avLst/>
          </a:prstGeom>
          <a:noFill/>
        </p:spPr>
        <p:txBody>
          <a:bodyPr wrap="square">
            <a:spAutoFit/>
          </a:bodyPr>
          <a:lstStyle/>
          <a:p>
            <a:pPr algn="just"/>
            <a:r>
              <a:rPr lang="pt-BR" sz="2200" spc="-10" dirty="0">
                <a:latin typeface="Calibri"/>
                <a:cs typeface="Calibri"/>
              </a:rPr>
              <a:t>II - consulta sobre a inexistência de registros em nome do(a) fornecedor(a) no Cadastro Informativo dos Créditos não Quitados de Órgãos e Entidades Estaduais (CADIN ESTADUAL). Esta condição será considerada cumprida se o(a) devedor(a) comprovar que os respectivos registros se encontram suspensos, nos termos do artigo 8º, §§ 1º e 2º da Lei n.º 12.799/2008 - </a:t>
            </a:r>
            <a:r>
              <a:rPr lang="pt-BR" sz="2200" spc="-10" dirty="0">
                <a:latin typeface="Calibri"/>
                <a:cs typeface="Calibri"/>
                <a:hlinkClick r:id="rId2"/>
              </a:rPr>
              <a:t>https://www.fazenda.sp.gov.br/cadin_estadual/pages/publ/cadin.aspx</a:t>
            </a:r>
            <a:endParaRPr lang="pt-BR" sz="2200" spc="-10" dirty="0">
              <a:latin typeface="Calibri"/>
              <a:cs typeface="Calibri"/>
            </a:endParaRPr>
          </a:p>
          <a:p>
            <a:pPr algn="just"/>
            <a:endParaRPr lang="pt-BR" sz="2200" spc="-10" dirty="0">
              <a:latin typeface="Calibri"/>
              <a:cs typeface="Calibri"/>
            </a:endParaRPr>
          </a:p>
        </p:txBody>
      </p:sp>
      <p:pic>
        <p:nvPicPr>
          <p:cNvPr id="5" name="Imagem 4">
            <a:extLst>
              <a:ext uri="{FF2B5EF4-FFF2-40B4-BE49-F238E27FC236}">
                <a16:creationId xmlns:a16="http://schemas.microsoft.com/office/drawing/2014/main" id="{4CC90374-CE79-2FC6-9935-963102E00A89}"/>
              </a:ext>
            </a:extLst>
          </p:cNvPr>
          <p:cNvPicPr>
            <a:picLocks noChangeAspect="1"/>
          </p:cNvPicPr>
          <p:nvPr/>
        </p:nvPicPr>
        <p:blipFill>
          <a:blip r:embed="rId3"/>
          <a:stretch>
            <a:fillRect/>
          </a:stretch>
        </p:blipFill>
        <p:spPr>
          <a:xfrm>
            <a:off x="329999" y="3084227"/>
            <a:ext cx="8801657" cy="3174884"/>
          </a:xfrm>
          <a:prstGeom prst="rect">
            <a:avLst/>
          </a:prstGeom>
        </p:spPr>
      </p:pic>
      <p:pic>
        <p:nvPicPr>
          <p:cNvPr id="6" name="object 11">
            <a:extLst>
              <a:ext uri="{FF2B5EF4-FFF2-40B4-BE49-F238E27FC236}">
                <a16:creationId xmlns:a16="http://schemas.microsoft.com/office/drawing/2014/main" id="{68047755-82B6-496A-BFA0-74CDDB315F9D}"/>
              </a:ext>
            </a:extLst>
          </p:cNvPr>
          <p:cNvPicPr/>
          <p:nvPr/>
        </p:nvPicPr>
        <p:blipFill>
          <a:blip r:embed="rId4" cstate="print"/>
          <a:stretch>
            <a:fillRect/>
          </a:stretch>
        </p:blipFill>
        <p:spPr>
          <a:xfrm>
            <a:off x="8559599" y="4704583"/>
            <a:ext cx="1812022" cy="818044"/>
          </a:xfrm>
          <a:prstGeom prst="rect">
            <a:avLst/>
          </a:prstGeom>
        </p:spPr>
      </p:pic>
      <p:sp>
        <p:nvSpPr>
          <p:cNvPr id="7" name="Elipse 6">
            <a:extLst>
              <a:ext uri="{FF2B5EF4-FFF2-40B4-BE49-F238E27FC236}">
                <a16:creationId xmlns:a16="http://schemas.microsoft.com/office/drawing/2014/main" id="{DF03AE64-CE3D-51DE-EECC-A9010C6F7076}"/>
              </a:ext>
            </a:extLst>
          </p:cNvPr>
          <p:cNvSpPr/>
          <p:nvPr/>
        </p:nvSpPr>
        <p:spPr>
          <a:xfrm>
            <a:off x="7167234" y="5209128"/>
            <a:ext cx="1468565" cy="30999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object 6">
            <a:extLst>
              <a:ext uri="{FF2B5EF4-FFF2-40B4-BE49-F238E27FC236}">
                <a16:creationId xmlns:a16="http://schemas.microsoft.com/office/drawing/2014/main" id="{47F20F28-BCE1-168C-1318-AA54857118B7}"/>
              </a:ext>
            </a:extLst>
          </p:cNvPr>
          <p:cNvSpPr txBox="1">
            <a:spLocks/>
          </p:cNvSpPr>
          <p:nvPr/>
        </p:nvSpPr>
        <p:spPr>
          <a:xfrm>
            <a:off x="10755429" y="7348328"/>
            <a:ext cx="320675" cy="234038"/>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810"/>
              </a:lnSpc>
            </a:pPr>
            <a:r>
              <a:rPr lang="pt-BR" spc="-25"/>
              <a:t>18</a:t>
            </a:r>
            <a:endParaRPr lang="pt-BR" spc="-25" dirty="0"/>
          </a:p>
        </p:txBody>
      </p:sp>
      <p:sp>
        <p:nvSpPr>
          <p:cNvPr id="10" name="CaixaDeTexto 9">
            <a:extLst>
              <a:ext uri="{FF2B5EF4-FFF2-40B4-BE49-F238E27FC236}">
                <a16:creationId xmlns:a16="http://schemas.microsoft.com/office/drawing/2014/main" id="{8EE472C3-C7F3-26F5-E246-FD58FCFB5DF4}"/>
              </a:ext>
            </a:extLst>
          </p:cNvPr>
          <p:cNvSpPr txBox="1"/>
          <p:nvPr/>
        </p:nvSpPr>
        <p:spPr>
          <a:xfrm>
            <a:off x="9168771" y="2919212"/>
            <a:ext cx="2656114" cy="830997"/>
          </a:xfrm>
          <a:prstGeom prst="rect">
            <a:avLst/>
          </a:prstGeom>
          <a:noFill/>
        </p:spPr>
        <p:txBody>
          <a:bodyPr wrap="square">
            <a:spAutoFit/>
          </a:bodyPr>
          <a:lstStyle/>
          <a:p>
            <a:pPr algn="just"/>
            <a:r>
              <a:rPr lang="pt-BR" sz="1200" dirty="0">
                <a:latin typeface="Calibri"/>
                <a:cs typeface="Calibri"/>
              </a:rPr>
              <a:t>O</a:t>
            </a:r>
            <a:r>
              <a:rPr lang="pt-BR" sz="1200" spc="-45" dirty="0">
                <a:latin typeface="Calibri"/>
                <a:cs typeface="Calibri"/>
              </a:rPr>
              <a:t> Diretor Executivo da APM</a:t>
            </a:r>
            <a:r>
              <a:rPr lang="pt-BR" sz="1200" spc="-40" dirty="0">
                <a:latin typeface="Calibri"/>
                <a:cs typeface="Calibri"/>
              </a:rPr>
              <a:t> </a:t>
            </a:r>
            <a:r>
              <a:rPr lang="pt-BR" sz="1200" dirty="0">
                <a:latin typeface="Calibri"/>
                <a:cs typeface="Calibri"/>
              </a:rPr>
              <a:t>acessa</a:t>
            </a:r>
            <a:r>
              <a:rPr lang="pt-BR" sz="1200" spc="-35" dirty="0">
                <a:latin typeface="Calibri"/>
                <a:cs typeface="Calibri"/>
              </a:rPr>
              <a:t> </a:t>
            </a:r>
            <a:r>
              <a:rPr lang="pt-BR" sz="1200" dirty="0">
                <a:latin typeface="Calibri"/>
                <a:cs typeface="Calibri"/>
              </a:rPr>
              <a:t>o</a:t>
            </a:r>
            <a:r>
              <a:rPr lang="pt-BR" sz="1200" spc="-45" dirty="0">
                <a:latin typeface="Calibri"/>
                <a:cs typeface="Calibri"/>
              </a:rPr>
              <a:t> </a:t>
            </a:r>
            <a:r>
              <a:rPr lang="pt-BR" sz="1200" dirty="0">
                <a:latin typeface="Calibri"/>
                <a:cs typeface="Calibri"/>
              </a:rPr>
              <a:t>site,</a:t>
            </a:r>
            <a:r>
              <a:rPr lang="pt-BR" sz="1200" spc="-40" dirty="0">
                <a:latin typeface="Calibri"/>
                <a:cs typeface="Calibri"/>
              </a:rPr>
              <a:t> </a:t>
            </a:r>
            <a:r>
              <a:rPr lang="pt-BR" sz="1200" spc="-10" dirty="0">
                <a:latin typeface="Calibri"/>
                <a:cs typeface="Calibri"/>
              </a:rPr>
              <a:t>através</a:t>
            </a:r>
            <a:r>
              <a:rPr lang="pt-BR" sz="1200" spc="-55" dirty="0">
                <a:latin typeface="Calibri"/>
                <a:cs typeface="Calibri"/>
              </a:rPr>
              <a:t> </a:t>
            </a:r>
            <a:r>
              <a:rPr lang="pt-BR" sz="1200" dirty="0">
                <a:latin typeface="Calibri"/>
                <a:cs typeface="Calibri"/>
              </a:rPr>
              <a:t>do</a:t>
            </a:r>
            <a:r>
              <a:rPr lang="pt-BR" sz="1200" spc="-25" dirty="0">
                <a:latin typeface="Calibri"/>
                <a:cs typeface="Calibri"/>
              </a:rPr>
              <a:t> </a:t>
            </a:r>
            <a:r>
              <a:rPr lang="pt-BR" sz="1200" dirty="0">
                <a:latin typeface="Calibri"/>
                <a:cs typeface="Calibri"/>
              </a:rPr>
              <a:t>endereço</a:t>
            </a:r>
            <a:r>
              <a:rPr lang="pt-BR" sz="1200" spc="-30" dirty="0">
                <a:latin typeface="Calibri"/>
                <a:cs typeface="Calibri"/>
              </a:rPr>
              <a:t> </a:t>
            </a:r>
            <a:r>
              <a:rPr lang="pt-BR" sz="1200" spc="-10" dirty="0">
                <a:latin typeface="Calibri"/>
                <a:cs typeface="Calibri"/>
              </a:rPr>
              <a:t>eletrônico </a:t>
            </a:r>
            <a:r>
              <a:rPr lang="pt-BR" sz="1200" spc="-10" dirty="0">
                <a:latin typeface="Calibri"/>
                <a:cs typeface="Calibri"/>
                <a:hlinkClick r:id="rId2"/>
              </a:rPr>
              <a:t>https://www.fazenda.sp.gov.br/cadin_estadual/pages/publ/cadin.aspx</a:t>
            </a:r>
            <a:r>
              <a:rPr lang="pt-BR" sz="1200" spc="-10" dirty="0">
                <a:latin typeface="Calibri"/>
                <a:cs typeface="Calibri"/>
              </a:rPr>
              <a:t> </a:t>
            </a:r>
            <a:endParaRPr lang="pt-BR" sz="1200" dirty="0"/>
          </a:p>
        </p:txBody>
      </p:sp>
    </p:spTree>
    <p:extLst>
      <p:ext uri="{BB962C8B-B14F-4D97-AF65-F5344CB8AC3E}">
        <p14:creationId xmlns:p14="http://schemas.microsoft.com/office/powerpoint/2010/main" val="868067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FF101803-BE86-7C0C-6154-0AF3107E61EC}"/>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CADIN Estadual - </a:t>
            </a:r>
            <a:r>
              <a:rPr lang="pt-BR" sz="900" dirty="0">
                <a:solidFill>
                  <a:srgbClr val="FFFFFF"/>
                </a:solidFill>
                <a:latin typeface="Calibri"/>
                <a:cs typeface="Calibri"/>
              </a:rPr>
              <a:t>Deliberação CEETEPS nº 105, de 13 de novembro de  2025</a:t>
            </a:r>
          </a:p>
        </p:txBody>
      </p:sp>
      <p:pic>
        <p:nvPicPr>
          <p:cNvPr id="6" name="Imagem 5">
            <a:extLst>
              <a:ext uri="{FF2B5EF4-FFF2-40B4-BE49-F238E27FC236}">
                <a16:creationId xmlns:a16="http://schemas.microsoft.com/office/drawing/2014/main" id="{389507DA-23CC-A43C-4C00-A8D3FBC01EAF}"/>
              </a:ext>
            </a:extLst>
          </p:cNvPr>
          <p:cNvPicPr>
            <a:picLocks noChangeAspect="1"/>
          </p:cNvPicPr>
          <p:nvPr/>
        </p:nvPicPr>
        <p:blipFill>
          <a:blip r:embed="rId2"/>
          <a:stretch>
            <a:fillRect/>
          </a:stretch>
        </p:blipFill>
        <p:spPr>
          <a:xfrm>
            <a:off x="217714" y="1721037"/>
            <a:ext cx="8192643" cy="3829584"/>
          </a:xfrm>
          <a:prstGeom prst="rect">
            <a:avLst/>
          </a:prstGeom>
        </p:spPr>
      </p:pic>
      <p:sp>
        <p:nvSpPr>
          <p:cNvPr id="7" name="object 5">
            <a:extLst>
              <a:ext uri="{FF2B5EF4-FFF2-40B4-BE49-F238E27FC236}">
                <a16:creationId xmlns:a16="http://schemas.microsoft.com/office/drawing/2014/main" id="{5A8EABF4-C584-3027-D8D6-59C3397301EA}"/>
              </a:ext>
            </a:extLst>
          </p:cNvPr>
          <p:cNvSpPr txBox="1"/>
          <p:nvPr/>
        </p:nvSpPr>
        <p:spPr>
          <a:xfrm>
            <a:off x="8017292" y="1681807"/>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8" name="object 4">
            <a:extLst>
              <a:ext uri="{FF2B5EF4-FFF2-40B4-BE49-F238E27FC236}">
                <a16:creationId xmlns:a16="http://schemas.microsoft.com/office/drawing/2014/main" id="{2F31B83E-6CD1-4628-B57D-F41DCE032248}"/>
              </a:ext>
            </a:extLst>
          </p:cNvPr>
          <p:cNvSpPr txBox="1"/>
          <p:nvPr/>
        </p:nvSpPr>
        <p:spPr>
          <a:xfrm>
            <a:off x="5380899" y="2006511"/>
            <a:ext cx="6649720" cy="977191"/>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latin typeface="Calibri"/>
                <a:cs typeface="Calibri"/>
              </a:rPr>
              <a:t>CPF ou CNPJ</a:t>
            </a:r>
            <a:r>
              <a:rPr sz="1400" b="1" spc="-10" dirty="0">
                <a:latin typeface="Calibri"/>
                <a:cs typeface="Calibri"/>
              </a:rPr>
              <a:t>:</a:t>
            </a:r>
            <a:r>
              <a:rPr sz="1400" b="1" spc="-20" dirty="0">
                <a:latin typeface="Calibri"/>
                <a:cs typeface="Calibri"/>
              </a:rPr>
              <a:t> </a:t>
            </a:r>
            <a:r>
              <a:rPr lang="pt-BR" sz="1400" b="1" spc="-25" dirty="0">
                <a:latin typeface="Calibri"/>
                <a:cs typeface="Calibri"/>
              </a:rPr>
              <a:t>Digitar o número do CNPJ do estabelecimento </a:t>
            </a:r>
            <a:endParaRPr sz="1400" dirty="0">
              <a:latin typeface="Calibri"/>
              <a:cs typeface="Calibri"/>
            </a:endParaRPr>
          </a:p>
          <a:p>
            <a:pPr marL="317500">
              <a:lnSpc>
                <a:spcPct val="100000"/>
              </a:lnSpc>
              <a:spcBef>
                <a:spcPts val="840"/>
              </a:spcBef>
            </a:pPr>
            <a:r>
              <a:rPr lang="pt-BR" sz="1400" b="1" dirty="0" err="1">
                <a:latin typeface="Calibri"/>
                <a:cs typeface="Calibri"/>
              </a:rPr>
              <a:t>Captcha</a:t>
            </a:r>
            <a:r>
              <a:rPr lang="pt-BR" sz="1400" b="1" dirty="0">
                <a:latin typeface="Calibri"/>
                <a:cs typeface="Calibri"/>
              </a:rPr>
              <a:t>: Preencher com a </a:t>
            </a:r>
            <a:r>
              <a:rPr lang="pt-BR" sz="1400" b="1" dirty="0" err="1">
                <a:latin typeface="Calibri"/>
                <a:cs typeface="Calibri"/>
              </a:rPr>
              <a:t>captcha</a:t>
            </a:r>
            <a:r>
              <a:rPr lang="pt-BR" sz="1400" b="1" dirty="0">
                <a:latin typeface="Calibri"/>
                <a:cs typeface="Calibri"/>
              </a:rPr>
              <a:t> indicada </a:t>
            </a:r>
            <a:endParaRPr sz="1400" dirty="0">
              <a:latin typeface="Calibri"/>
              <a:cs typeface="Calibri"/>
            </a:endParaRPr>
          </a:p>
          <a:p>
            <a:pPr marL="317500">
              <a:lnSpc>
                <a:spcPct val="100000"/>
              </a:lnSpc>
              <a:spcBef>
                <a:spcPts val="840"/>
              </a:spcBef>
            </a:pPr>
            <a:r>
              <a:rPr lang="pt-BR" sz="1400" b="1" dirty="0">
                <a:latin typeface="Calibri"/>
                <a:cs typeface="Calibri"/>
              </a:rPr>
              <a:t>Clicar em: Pesquisar</a:t>
            </a:r>
            <a:endParaRPr sz="1400" dirty="0">
              <a:latin typeface="Calibri"/>
              <a:cs typeface="Calibri"/>
            </a:endParaRPr>
          </a:p>
        </p:txBody>
      </p:sp>
      <p:sp>
        <p:nvSpPr>
          <p:cNvPr id="9" name="object 6">
            <a:extLst>
              <a:ext uri="{FF2B5EF4-FFF2-40B4-BE49-F238E27FC236}">
                <a16:creationId xmlns:a16="http://schemas.microsoft.com/office/drawing/2014/main" id="{C74B7CE5-ACD1-1FB8-3D18-37D82688F252}"/>
              </a:ext>
            </a:extLst>
          </p:cNvPr>
          <p:cNvSpPr/>
          <p:nvPr/>
        </p:nvSpPr>
        <p:spPr>
          <a:xfrm rot="11708420">
            <a:off x="1600868" y="4011346"/>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0" name="object 6">
            <a:extLst>
              <a:ext uri="{FF2B5EF4-FFF2-40B4-BE49-F238E27FC236}">
                <a16:creationId xmlns:a16="http://schemas.microsoft.com/office/drawing/2014/main" id="{F23638CC-CDB8-4196-1705-CDC9F94CBB29}"/>
              </a:ext>
            </a:extLst>
          </p:cNvPr>
          <p:cNvSpPr/>
          <p:nvPr/>
        </p:nvSpPr>
        <p:spPr>
          <a:xfrm rot="11708420">
            <a:off x="1600868" y="4621752"/>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1" name="object 6">
            <a:extLst>
              <a:ext uri="{FF2B5EF4-FFF2-40B4-BE49-F238E27FC236}">
                <a16:creationId xmlns:a16="http://schemas.microsoft.com/office/drawing/2014/main" id="{32512B3F-B16A-C263-9147-44575DC1B559}"/>
              </a:ext>
            </a:extLst>
          </p:cNvPr>
          <p:cNvSpPr/>
          <p:nvPr/>
        </p:nvSpPr>
        <p:spPr>
          <a:xfrm rot="906247">
            <a:off x="4877491" y="4622079"/>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2" name="object 6">
            <a:extLst>
              <a:ext uri="{FF2B5EF4-FFF2-40B4-BE49-F238E27FC236}">
                <a16:creationId xmlns:a16="http://schemas.microsoft.com/office/drawing/2014/main" id="{DE6DE154-775B-482F-1825-9E277E24B89E}"/>
              </a:ext>
            </a:extLst>
          </p:cNvPr>
          <p:cNvSpPr/>
          <p:nvPr/>
        </p:nvSpPr>
        <p:spPr>
          <a:xfrm rot="11708420">
            <a:off x="3069903" y="4774152"/>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3" name="object 6">
            <a:extLst>
              <a:ext uri="{FF2B5EF4-FFF2-40B4-BE49-F238E27FC236}">
                <a16:creationId xmlns:a16="http://schemas.microsoft.com/office/drawing/2014/main" id="{7F0E543E-F288-EA1C-7540-6153AE66D7DF}"/>
              </a:ext>
            </a:extLst>
          </p:cNvPr>
          <p:cNvSpPr txBox="1">
            <a:spLocks/>
          </p:cNvSpPr>
          <p:nvPr/>
        </p:nvSpPr>
        <p:spPr>
          <a:xfrm>
            <a:off x="11709944" y="6604530"/>
            <a:ext cx="320675" cy="234038"/>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810"/>
              </a:lnSpc>
            </a:pPr>
            <a:r>
              <a:rPr lang="pt-BR" spc="-25"/>
              <a:t>19</a:t>
            </a:r>
            <a:endParaRPr lang="pt-BR" spc="-25" dirty="0"/>
          </a:p>
        </p:txBody>
      </p:sp>
    </p:spTree>
    <p:extLst>
      <p:ext uri="{BB962C8B-B14F-4D97-AF65-F5344CB8AC3E}">
        <p14:creationId xmlns:p14="http://schemas.microsoft.com/office/powerpoint/2010/main" val="2762966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9CC544C2-1379-5E27-2D5D-5D1FF6774B27}"/>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de Relatório CADIN Estadual - </a:t>
            </a:r>
            <a:r>
              <a:rPr lang="pt-BR" sz="900" dirty="0">
                <a:solidFill>
                  <a:srgbClr val="FFFFFF"/>
                </a:solidFill>
                <a:latin typeface="Calibri"/>
                <a:cs typeface="Calibri"/>
              </a:rPr>
              <a:t>Deliberação CEETEPS nº 105, de 13 de novembro de  2025</a:t>
            </a:r>
          </a:p>
        </p:txBody>
      </p:sp>
      <p:pic>
        <p:nvPicPr>
          <p:cNvPr id="6" name="Imagem 5">
            <a:extLst>
              <a:ext uri="{FF2B5EF4-FFF2-40B4-BE49-F238E27FC236}">
                <a16:creationId xmlns:a16="http://schemas.microsoft.com/office/drawing/2014/main" id="{9C07AA02-DF61-2BDB-43E4-D5113335C3F1}"/>
              </a:ext>
            </a:extLst>
          </p:cNvPr>
          <p:cNvPicPr>
            <a:picLocks noChangeAspect="1"/>
          </p:cNvPicPr>
          <p:nvPr/>
        </p:nvPicPr>
        <p:blipFill>
          <a:blip r:embed="rId2"/>
          <a:stretch>
            <a:fillRect/>
          </a:stretch>
        </p:blipFill>
        <p:spPr>
          <a:xfrm>
            <a:off x="4671771" y="1850571"/>
            <a:ext cx="6605829" cy="3566784"/>
          </a:xfrm>
          <a:prstGeom prst="rect">
            <a:avLst/>
          </a:prstGeom>
        </p:spPr>
      </p:pic>
      <p:sp>
        <p:nvSpPr>
          <p:cNvPr id="7" name="object 4">
            <a:extLst>
              <a:ext uri="{FF2B5EF4-FFF2-40B4-BE49-F238E27FC236}">
                <a16:creationId xmlns:a16="http://schemas.microsoft.com/office/drawing/2014/main" id="{81E27B0F-BFF1-8D6B-AB01-BFCB2DFF1489}"/>
              </a:ext>
            </a:extLst>
          </p:cNvPr>
          <p:cNvSpPr txBox="1"/>
          <p:nvPr/>
        </p:nvSpPr>
        <p:spPr>
          <a:xfrm>
            <a:off x="685800" y="1708029"/>
            <a:ext cx="3403121" cy="987450"/>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solidFill>
                  <a:srgbClr val="FF0000"/>
                </a:solidFill>
                <a:latin typeface="Calibri"/>
                <a:cs typeface="Calibri"/>
              </a:rPr>
              <a:t>Conferir o documento se a empresa tem pendência ou não antes de realizar a contratação do serviço a ser prestado!</a:t>
            </a:r>
            <a:br>
              <a:rPr lang="pt-BR" sz="1400" b="1" spc="-10" dirty="0">
                <a:solidFill>
                  <a:srgbClr val="FF0000"/>
                </a:solidFill>
                <a:latin typeface="Calibri"/>
                <a:cs typeface="Calibri"/>
              </a:rPr>
            </a:br>
            <a:endParaRPr sz="1400" dirty="0">
              <a:solidFill>
                <a:srgbClr val="FF0000"/>
              </a:solidFill>
              <a:latin typeface="Calibri"/>
              <a:cs typeface="Calibri"/>
            </a:endParaRPr>
          </a:p>
        </p:txBody>
      </p:sp>
      <p:sp>
        <p:nvSpPr>
          <p:cNvPr id="8" name="Retângulo 7">
            <a:extLst>
              <a:ext uri="{FF2B5EF4-FFF2-40B4-BE49-F238E27FC236}">
                <a16:creationId xmlns:a16="http://schemas.microsoft.com/office/drawing/2014/main" id="{4702D43C-8A48-DF48-6988-C479425060C4}"/>
              </a:ext>
            </a:extLst>
          </p:cNvPr>
          <p:cNvSpPr/>
          <p:nvPr/>
        </p:nvSpPr>
        <p:spPr>
          <a:xfrm>
            <a:off x="4419600" y="1545771"/>
            <a:ext cx="7010400" cy="41148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2EB8C82E-D317-2293-1E7E-8F834C790138}"/>
              </a:ext>
            </a:extLst>
          </p:cNvPr>
          <p:cNvSpPr txBox="1"/>
          <p:nvPr/>
        </p:nvSpPr>
        <p:spPr>
          <a:xfrm>
            <a:off x="685800" y="3300486"/>
            <a:ext cx="3119527" cy="2585323"/>
          </a:xfrm>
          <a:prstGeom prst="rect">
            <a:avLst/>
          </a:prstGeom>
          <a:noFill/>
        </p:spPr>
        <p:txBody>
          <a:bodyPr wrap="square">
            <a:spAutoFit/>
          </a:bodyPr>
          <a:lstStyle/>
          <a:p>
            <a:pPr algn="just"/>
            <a:r>
              <a:rPr lang="pt-BR" dirty="0">
                <a:latin typeface="Calibri" panose="020F0502020204030204" pitchFamily="34" charset="0"/>
                <a:ea typeface="Calibri" panose="020F0502020204030204" pitchFamily="34" charset="0"/>
                <a:cs typeface="Calibri" panose="020F0502020204030204" pitchFamily="34" charset="0"/>
              </a:rPr>
              <a:t>§1º - Não poderá ser contratado(a) pessoa física ou jurídica apenado(a) e/ou com irregularidades fiscal e trabalhista, e/ou registradas no CADIN ESTADUAL, ou, ainda, que seu objeto social não se coadune com o objeto da contratação.</a:t>
            </a:r>
          </a:p>
        </p:txBody>
      </p:sp>
      <p:sp>
        <p:nvSpPr>
          <p:cNvPr id="11" name="object 6">
            <a:extLst>
              <a:ext uri="{FF2B5EF4-FFF2-40B4-BE49-F238E27FC236}">
                <a16:creationId xmlns:a16="http://schemas.microsoft.com/office/drawing/2014/main" id="{4101B1C4-135E-5904-DE15-681DF1CA1EAC}"/>
              </a:ext>
            </a:extLst>
          </p:cNvPr>
          <p:cNvSpPr txBox="1">
            <a:spLocks/>
          </p:cNvSpPr>
          <p:nvPr/>
        </p:nvSpPr>
        <p:spPr>
          <a:xfrm>
            <a:off x="12101830" y="6800472"/>
            <a:ext cx="320675" cy="234038"/>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810"/>
              </a:lnSpc>
            </a:pPr>
            <a:r>
              <a:rPr lang="pt-BR" spc="-25"/>
              <a:t>20</a:t>
            </a:r>
            <a:endParaRPr lang="pt-BR" spc="-25" dirty="0"/>
          </a:p>
        </p:txBody>
      </p:sp>
    </p:spTree>
    <p:extLst>
      <p:ext uri="{BB962C8B-B14F-4D97-AF65-F5344CB8AC3E}">
        <p14:creationId xmlns:p14="http://schemas.microsoft.com/office/powerpoint/2010/main" val="2627303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6BB2D377-EEFE-195E-316C-1A118F5515F2}"/>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SICAF - </a:t>
            </a:r>
            <a:r>
              <a:rPr lang="pt-BR" sz="900" dirty="0">
                <a:solidFill>
                  <a:srgbClr val="FFFFFF"/>
                </a:solidFill>
                <a:latin typeface="Calibri"/>
                <a:cs typeface="Calibri"/>
              </a:rPr>
              <a:t>Deliberação CEETEPS nº 105, de 13 de novembro de  2025</a:t>
            </a:r>
          </a:p>
        </p:txBody>
      </p:sp>
      <p:sp>
        <p:nvSpPr>
          <p:cNvPr id="4" name="CaixaDeTexto 3">
            <a:extLst>
              <a:ext uri="{FF2B5EF4-FFF2-40B4-BE49-F238E27FC236}">
                <a16:creationId xmlns:a16="http://schemas.microsoft.com/office/drawing/2014/main" id="{E33AC775-4319-6CA2-2122-1D8C68972719}"/>
              </a:ext>
            </a:extLst>
          </p:cNvPr>
          <p:cNvSpPr txBox="1"/>
          <p:nvPr/>
        </p:nvSpPr>
        <p:spPr>
          <a:xfrm>
            <a:off x="268172" y="1250407"/>
            <a:ext cx="11593829" cy="1446550"/>
          </a:xfrm>
          <a:prstGeom prst="rect">
            <a:avLst/>
          </a:prstGeom>
          <a:noFill/>
        </p:spPr>
        <p:txBody>
          <a:bodyPr wrap="square">
            <a:spAutoFit/>
          </a:bodyPr>
          <a:lstStyle/>
          <a:p>
            <a:r>
              <a:rPr lang="pt-BR" sz="2200" spc="-10" dirty="0">
                <a:latin typeface="Calibri"/>
                <a:cs typeface="Calibri"/>
              </a:rPr>
              <a:t>III - consulta ao Sistema de Cadastramento Unificado de Fornecedores (SICAF) - neste link </a:t>
            </a:r>
            <a:r>
              <a:rPr lang="pt-BR" sz="2200" spc="-10" dirty="0">
                <a:latin typeface="Calibri"/>
                <a:cs typeface="Calibri"/>
                <a:hlinkClick r:id="rId2"/>
              </a:rPr>
              <a:t>https://www3.comprasnet.gov.br/sicaf-web/public/pages/consultas/consultarCRC.jsf</a:t>
            </a:r>
            <a:endParaRPr lang="pt-BR" sz="2200" spc="-10" dirty="0">
              <a:latin typeface="Calibri"/>
              <a:cs typeface="Calibri"/>
            </a:endParaRPr>
          </a:p>
          <a:p>
            <a:endParaRPr lang="pt-BR" sz="2200" spc="-10" dirty="0">
              <a:latin typeface="Calibri"/>
              <a:cs typeface="Calibri"/>
            </a:endParaRPr>
          </a:p>
          <a:p>
            <a:endParaRPr lang="pt-BR" sz="2200" spc="-10" dirty="0">
              <a:latin typeface="Calibri"/>
              <a:cs typeface="Calibri"/>
            </a:endParaRPr>
          </a:p>
        </p:txBody>
      </p:sp>
      <p:pic>
        <p:nvPicPr>
          <p:cNvPr id="5" name="Imagem 4">
            <a:extLst>
              <a:ext uri="{FF2B5EF4-FFF2-40B4-BE49-F238E27FC236}">
                <a16:creationId xmlns:a16="http://schemas.microsoft.com/office/drawing/2014/main" id="{AC8A765D-3265-7B68-64EF-CFBFF613B02C}"/>
              </a:ext>
            </a:extLst>
          </p:cNvPr>
          <p:cNvPicPr>
            <a:picLocks noChangeAspect="1"/>
          </p:cNvPicPr>
          <p:nvPr/>
        </p:nvPicPr>
        <p:blipFill>
          <a:blip r:embed="rId3"/>
          <a:stretch>
            <a:fillRect/>
          </a:stretch>
        </p:blipFill>
        <p:spPr>
          <a:xfrm>
            <a:off x="517928" y="2251424"/>
            <a:ext cx="5364945" cy="4096867"/>
          </a:xfrm>
          <a:prstGeom prst="rect">
            <a:avLst/>
          </a:prstGeom>
        </p:spPr>
      </p:pic>
      <p:sp>
        <p:nvSpPr>
          <p:cNvPr id="7" name="CaixaDeTexto 6">
            <a:extLst>
              <a:ext uri="{FF2B5EF4-FFF2-40B4-BE49-F238E27FC236}">
                <a16:creationId xmlns:a16="http://schemas.microsoft.com/office/drawing/2014/main" id="{BF98CB89-D36C-0133-54A2-08F03CF2311E}"/>
              </a:ext>
            </a:extLst>
          </p:cNvPr>
          <p:cNvSpPr txBox="1"/>
          <p:nvPr/>
        </p:nvSpPr>
        <p:spPr>
          <a:xfrm>
            <a:off x="6132629" y="3166293"/>
            <a:ext cx="5729373" cy="1995226"/>
          </a:xfrm>
          <a:prstGeom prst="rect">
            <a:avLst/>
          </a:prstGeom>
          <a:noFill/>
        </p:spPr>
        <p:txBody>
          <a:bodyPr wrap="square">
            <a:spAutoFit/>
          </a:bodyPr>
          <a:lstStyle/>
          <a:p>
            <a:pPr algn="ctr">
              <a:lnSpc>
                <a:spcPct val="200000"/>
              </a:lnSpc>
            </a:pPr>
            <a:r>
              <a:rPr lang="pt-BR" sz="1600" dirty="0">
                <a:latin typeface="Calibri"/>
                <a:cs typeface="Calibri"/>
              </a:rPr>
              <a:t>O</a:t>
            </a:r>
            <a:r>
              <a:rPr lang="pt-BR" sz="1600" spc="-45" dirty="0">
                <a:latin typeface="Calibri"/>
                <a:cs typeface="Calibri"/>
              </a:rPr>
              <a:t> Diretor Executivo da APM</a:t>
            </a:r>
            <a:r>
              <a:rPr lang="pt-BR" sz="1600" spc="-40" dirty="0">
                <a:latin typeface="Calibri"/>
                <a:cs typeface="Calibri"/>
              </a:rPr>
              <a:t> </a:t>
            </a:r>
            <a:r>
              <a:rPr lang="pt-BR" sz="1600" dirty="0">
                <a:latin typeface="Calibri"/>
                <a:cs typeface="Calibri"/>
              </a:rPr>
              <a:t>acessa</a:t>
            </a:r>
            <a:r>
              <a:rPr lang="pt-BR" sz="1600" spc="-35" dirty="0">
                <a:latin typeface="Calibri"/>
                <a:cs typeface="Calibri"/>
              </a:rPr>
              <a:t> </a:t>
            </a:r>
            <a:r>
              <a:rPr lang="pt-BR" sz="1600" dirty="0">
                <a:latin typeface="Calibri"/>
                <a:cs typeface="Calibri"/>
              </a:rPr>
              <a:t>o</a:t>
            </a:r>
            <a:r>
              <a:rPr lang="pt-BR" sz="1600" spc="-45" dirty="0">
                <a:latin typeface="Calibri"/>
                <a:cs typeface="Calibri"/>
              </a:rPr>
              <a:t> </a:t>
            </a:r>
            <a:r>
              <a:rPr lang="pt-BR" sz="1600" dirty="0">
                <a:latin typeface="Calibri"/>
                <a:cs typeface="Calibri"/>
              </a:rPr>
              <a:t>site,</a:t>
            </a:r>
            <a:r>
              <a:rPr lang="pt-BR" sz="1600" spc="-40" dirty="0">
                <a:latin typeface="Calibri"/>
                <a:cs typeface="Calibri"/>
              </a:rPr>
              <a:t> </a:t>
            </a:r>
            <a:r>
              <a:rPr lang="pt-BR" sz="1600" spc="-10" dirty="0">
                <a:latin typeface="Calibri"/>
                <a:cs typeface="Calibri"/>
              </a:rPr>
              <a:t>através</a:t>
            </a:r>
            <a:r>
              <a:rPr lang="pt-BR" sz="1600" spc="-55" dirty="0">
                <a:latin typeface="Calibri"/>
                <a:cs typeface="Calibri"/>
              </a:rPr>
              <a:t> </a:t>
            </a:r>
            <a:r>
              <a:rPr lang="pt-BR" sz="1600" dirty="0">
                <a:latin typeface="Calibri"/>
                <a:cs typeface="Calibri"/>
              </a:rPr>
              <a:t>do</a:t>
            </a:r>
            <a:r>
              <a:rPr lang="pt-BR" sz="1600" spc="-25" dirty="0">
                <a:latin typeface="Calibri"/>
                <a:cs typeface="Calibri"/>
              </a:rPr>
              <a:t> </a:t>
            </a:r>
            <a:r>
              <a:rPr lang="pt-BR" sz="1600" dirty="0">
                <a:latin typeface="Calibri"/>
                <a:cs typeface="Calibri"/>
              </a:rPr>
              <a:t>endereço</a:t>
            </a:r>
            <a:r>
              <a:rPr lang="pt-BR" sz="1600" spc="-30" dirty="0">
                <a:latin typeface="Calibri"/>
                <a:cs typeface="Calibri"/>
              </a:rPr>
              <a:t> </a:t>
            </a:r>
            <a:r>
              <a:rPr lang="pt-BR" sz="1600" spc="-10" dirty="0">
                <a:latin typeface="Calibri"/>
                <a:cs typeface="Calibri"/>
              </a:rPr>
              <a:t>eletrônico </a:t>
            </a:r>
            <a:r>
              <a:rPr lang="pt-BR" sz="1600" dirty="0">
                <a:hlinkClick r:id="rId4"/>
              </a:rPr>
              <a:t>https://www3.comprasnet.gov.br/sicaf-web/index.jsf</a:t>
            </a:r>
            <a:r>
              <a:rPr lang="pt-BR" sz="1600" dirty="0"/>
              <a:t> </a:t>
            </a:r>
            <a:r>
              <a:rPr lang="pt-BR" sz="1600" b="1" dirty="0">
                <a:solidFill>
                  <a:srgbClr val="FF0000"/>
                </a:solidFill>
              </a:rPr>
              <a:t>Caso a empresa não tenha esse acesso ela não poderá executar o serviço a ser contratado!</a:t>
            </a:r>
            <a:endParaRPr lang="pt-BR" sz="1600" b="1" spc="-10" dirty="0">
              <a:solidFill>
                <a:srgbClr val="FF0000"/>
              </a:solidFill>
              <a:latin typeface="Calibri"/>
              <a:cs typeface="Calibri"/>
            </a:endParaRPr>
          </a:p>
        </p:txBody>
      </p:sp>
    </p:spTree>
    <p:extLst>
      <p:ext uri="{BB962C8B-B14F-4D97-AF65-F5344CB8AC3E}">
        <p14:creationId xmlns:p14="http://schemas.microsoft.com/office/powerpoint/2010/main" val="77692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925282AE-C96F-74E5-6590-66D25BE0F674}"/>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SICAF - </a:t>
            </a:r>
            <a:r>
              <a:rPr lang="pt-BR" sz="900" dirty="0">
                <a:solidFill>
                  <a:srgbClr val="FFFFFF"/>
                </a:solidFill>
                <a:latin typeface="Calibri"/>
                <a:cs typeface="Calibri"/>
              </a:rPr>
              <a:t>Deliberação CEETEPS nº 105, de 13 de novembro de  2025</a:t>
            </a:r>
          </a:p>
        </p:txBody>
      </p:sp>
      <p:sp>
        <p:nvSpPr>
          <p:cNvPr id="5" name="object 2">
            <a:extLst>
              <a:ext uri="{FF2B5EF4-FFF2-40B4-BE49-F238E27FC236}">
                <a16:creationId xmlns:a16="http://schemas.microsoft.com/office/drawing/2014/main" id="{4B610AAF-5A62-627E-B56A-DBD471604017}"/>
              </a:ext>
            </a:extLst>
          </p:cNvPr>
          <p:cNvSpPr txBox="1"/>
          <p:nvPr/>
        </p:nvSpPr>
        <p:spPr>
          <a:xfrm>
            <a:off x="853936" y="5017826"/>
            <a:ext cx="6015127" cy="289823"/>
          </a:xfrm>
          <a:prstGeom prst="rect">
            <a:avLst/>
          </a:prstGeom>
        </p:spPr>
        <p:txBody>
          <a:bodyPr vert="horz" wrap="square" lIns="0" tIns="12700" rIns="0" bIns="0" rtlCol="0">
            <a:spAutoFit/>
          </a:bodyPr>
          <a:lstStyle/>
          <a:p>
            <a:pPr marL="12700">
              <a:lnSpc>
                <a:spcPct val="100000"/>
              </a:lnSpc>
              <a:spcBef>
                <a:spcPts val="100"/>
              </a:spcBef>
            </a:pPr>
            <a:r>
              <a:rPr lang="pt-BR" b="1" spc="-10" dirty="0">
                <a:latin typeface="Calibri"/>
                <a:cs typeface="Calibri"/>
              </a:rPr>
              <a:t>Clicar em Certificado de Registro Cadastral - CRC</a:t>
            </a:r>
            <a:endParaRPr sz="1800" dirty="0">
              <a:latin typeface="Calibri"/>
              <a:cs typeface="Calibri"/>
            </a:endParaRPr>
          </a:p>
        </p:txBody>
      </p:sp>
      <p:pic>
        <p:nvPicPr>
          <p:cNvPr id="6" name="Imagem 5">
            <a:extLst>
              <a:ext uri="{FF2B5EF4-FFF2-40B4-BE49-F238E27FC236}">
                <a16:creationId xmlns:a16="http://schemas.microsoft.com/office/drawing/2014/main" id="{7B4F08D6-033B-9AC0-6BC0-DDBEA0535457}"/>
              </a:ext>
            </a:extLst>
          </p:cNvPr>
          <p:cNvPicPr>
            <a:picLocks noChangeAspect="1"/>
          </p:cNvPicPr>
          <p:nvPr/>
        </p:nvPicPr>
        <p:blipFill>
          <a:blip r:embed="rId2"/>
          <a:stretch>
            <a:fillRect/>
          </a:stretch>
        </p:blipFill>
        <p:spPr>
          <a:xfrm>
            <a:off x="5970222" y="1897807"/>
            <a:ext cx="5367842" cy="4094836"/>
          </a:xfrm>
          <a:prstGeom prst="rect">
            <a:avLst/>
          </a:prstGeom>
        </p:spPr>
      </p:pic>
      <p:sp>
        <p:nvSpPr>
          <p:cNvPr id="7" name="object 6">
            <a:extLst>
              <a:ext uri="{FF2B5EF4-FFF2-40B4-BE49-F238E27FC236}">
                <a16:creationId xmlns:a16="http://schemas.microsoft.com/office/drawing/2014/main" id="{AA86CF30-59D2-4187-A8B7-3BA8D42E37E6}"/>
              </a:ext>
            </a:extLst>
          </p:cNvPr>
          <p:cNvSpPr/>
          <p:nvPr/>
        </p:nvSpPr>
        <p:spPr>
          <a:xfrm rot="11708420">
            <a:off x="4950998" y="5454567"/>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Tree>
    <p:extLst>
      <p:ext uri="{BB962C8B-B14F-4D97-AF65-F5344CB8AC3E}">
        <p14:creationId xmlns:p14="http://schemas.microsoft.com/office/powerpoint/2010/main" val="2966128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AB59E4C9-09E6-74EE-3D1F-2BB7F72F39F6}"/>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SICAF - </a:t>
            </a:r>
            <a:r>
              <a:rPr lang="pt-BR" sz="900" dirty="0">
                <a:solidFill>
                  <a:srgbClr val="FFFFFF"/>
                </a:solidFill>
                <a:latin typeface="Calibri"/>
                <a:cs typeface="Calibri"/>
              </a:rPr>
              <a:t>Deliberação CEETEPS nº 105, de 13 de novembro de  2025</a:t>
            </a:r>
          </a:p>
        </p:txBody>
      </p:sp>
      <p:pic>
        <p:nvPicPr>
          <p:cNvPr id="5" name="Imagem 4">
            <a:extLst>
              <a:ext uri="{FF2B5EF4-FFF2-40B4-BE49-F238E27FC236}">
                <a16:creationId xmlns:a16="http://schemas.microsoft.com/office/drawing/2014/main" id="{0F909BF3-3D5B-BC18-04A5-FCEC15107ADC}"/>
              </a:ext>
            </a:extLst>
          </p:cNvPr>
          <p:cNvPicPr>
            <a:picLocks noChangeAspect="1"/>
          </p:cNvPicPr>
          <p:nvPr/>
        </p:nvPicPr>
        <p:blipFill>
          <a:blip r:embed="rId2"/>
          <a:stretch>
            <a:fillRect/>
          </a:stretch>
        </p:blipFill>
        <p:spPr>
          <a:xfrm>
            <a:off x="268172" y="1424350"/>
            <a:ext cx="7954485" cy="4553585"/>
          </a:xfrm>
          <a:prstGeom prst="rect">
            <a:avLst/>
          </a:prstGeom>
        </p:spPr>
      </p:pic>
      <p:sp>
        <p:nvSpPr>
          <p:cNvPr id="6" name="object 4">
            <a:extLst>
              <a:ext uri="{FF2B5EF4-FFF2-40B4-BE49-F238E27FC236}">
                <a16:creationId xmlns:a16="http://schemas.microsoft.com/office/drawing/2014/main" id="{9DBBC2DF-1173-23BC-8DCF-D26579B587DA}"/>
              </a:ext>
            </a:extLst>
          </p:cNvPr>
          <p:cNvSpPr txBox="1"/>
          <p:nvPr/>
        </p:nvSpPr>
        <p:spPr>
          <a:xfrm>
            <a:off x="5355157" y="2071825"/>
            <a:ext cx="6649720" cy="1295226"/>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latin typeface="Calibri"/>
                <a:cs typeface="Calibri"/>
              </a:rPr>
              <a:t>Selecionar o tipo de Pessoa</a:t>
            </a:r>
            <a:r>
              <a:rPr sz="1400" b="1" spc="-10" dirty="0">
                <a:latin typeface="Calibri"/>
                <a:cs typeface="Calibri"/>
              </a:rPr>
              <a:t>:</a:t>
            </a:r>
            <a:r>
              <a:rPr sz="1400" b="1" spc="-20" dirty="0">
                <a:latin typeface="Calibri"/>
                <a:cs typeface="Calibri"/>
              </a:rPr>
              <a:t> </a:t>
            </a:r>
            <a:r>
              <a:rPr lang="pt-BR" sz="1400" b="1" spc="-20" dirty="0">
                <a:latin typeface="Calibri"/>
                <a:cs typeface="Calibri"/>
              </a:rPr>
              <a:t>Jurídica, Física ou Estrangeira</a:t>
            </a:r>
            <a:r>
              <a:rPr lang="pt-BR" sz="1400" b="1" spc="-25" dirty="0">
                <a:latin typeface="Calibri"/>
                <a:cs typeface="Calibri"/>
              </a:rPr>
              <a:t> </a:t>
            </a:r>
            <a:endParaRPr sz="1400" dirty="0">
              <a:latin typeface="Calibri"/>
              <a:cs typeface="Calibri"/>
            </a:endParaRPr>
          </a:p>
          <a:p>
            <a:pPr marL="317500">
              <a:lnSpc>
                <a:spcPct val="100000"/>
              </a:lnSpc>
              <a:spcBef>
                <a:spcPts val="840"/>
              </a:spcBef>
            </a:pPr>
            <a:r>
              <a:rPr lang="pt-BR" sz="1400" b="1" dirty="0">
                <a:latin typeface="Calibri"/>
                <a:cs typeface="Calibri"/>
              </a:rPr>
              <a:t>CNPJ: Digitar o número do CNPJ da empresa ou CPF pessoa física  </a:t>
            </a:r>
            <a:endParaRPr sz="1400" dirty="0">
              <a:latin typeface="Calibri"/>
              <a:cs typeface="Calibri"/>
            </a:endParaRPr>
          </a:p>
          <a:p>
            <a:pPr marL="317500">
              <a:lnSpc>
                <a:spcPct val="100000"/>
              </a:lnSpc>
              <a:spcBef>
                <a:spcPts val="840"/>
              </a:spcBef>
            </a:pPr>
            <a:r>
              <a:rPr lang="pt-BR" sz="1400" b="1" dirty="0">
                <a:latin typeface="Calibri"/>
                <a:cs typeface="Calibri"/>
              </a:rPr>
              <a:t>Caixa Sou humano: Selecionar</a:t>
            </a:r>
          </a:p>
          <a:p>
            <a:pPr marL="317500">
              <a:lnSpc>
                <a:spcPct val="100000"/>
              </a:lnSpc>
              <a:spcBef>
                <a:spcPts val="840"/>
              </a:spcBef>
            </a:pPr>
            <a:r>
              <a:rPr lang="pt-BR" sz="1400" b="1" dirty="0">
                <a:latin typeface="Calibri"/>
                <a:cs typeface="Calibri"/>
              </a:rPr>
              <a:t>Clicar em: RELATÓRIO</a:t>
            </a:r>
            <a:endParaRPr lang="pt-BR" sz="1400" dirty="0">
              <a:latin typeface="Calibri"/>
              <a:cs typeface="Calibri"/>
            </a:endParaRPr>
          </a:p>
        </p:txBody>
      </p:sp>
      <p:sp>
        <p:nvSpPr>
          <p:cNvPr id="7" name="object 5">
            <a:extLst>
              <a:ext uri="{FF2B5EF4-FFF2-40B4-BE49-F238E27FC236}">
                <a16:creationId xmlns:a16="http://schemas.microsoft.com/office/drawing/2014/main" id="{31EE5AEE-14BE-7C85-23C5-8FCAFEC73CF8}"/>
              </a:ext>
            </a:extLst>
          </p:cNvPr>
          <p:cNvSpPr txBox="1"/>
          <p:nvPr/>
        </p:nvSpPr>
        <p:spPr>
          <a:xfrm>
            <a:off x="7991550" y="1643743"/>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8" name="object 6">
            <a:extLst>
              <a:ext uri="{FF2B5EF4-FFF2-40B4-BE49-F238E27FC236}">
                <a16:creationId xmlns:a16="http://schemas.microsoft.com/office/drawing/2014/main" id="{ED324E24-6D84-3E19-2814-4855CD13F13E}"/>
              </a:ext>
            </a:extLst>
          </p:cNvPr>
          <p:cNvSpPr/>
          <p:nvPr/>
        </p:nvSpPr>
        <p:spPr>
          <a:xfrm rot="845044">
            <a:off x="2185478" y="3848058"/>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9" name="object 6">
            <a:extLst>
              <a:ext uri="{FF2B5EF4-FFF2-40B4-BE49-F238E27FC236}">
                <a16:creationId xmlns:a16="http://schemas.microsoft.com/office/drawing/2014/main" id="{CC9822FA-8AD7-8D2C-A40F-A50DD4B22E9D}"/>
              </a:ext>
            </a:extLst>
          </p:cNvPr>
          <p:cNvSpPr/>
          <p:nvPr/>
        </p:nvSpPr>
        <p:spPr>
          <a:xfrm rot="11684592">
            <a:off x="4275811" y="5482176"/>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0" name="object 6">
            <a:extLst>
              <a:ext uri="{FF2B5EF4-FFF2-40B4-BE49-F238E27FC236}">
                <a16:creationId xmlns:a16="http://schemas.microsoft.com/office/drawing/2014/main" id="{2535CABA-5E6C-4144-D683-D8D2E09F841A}"/>
              </a:ext>
            </a:extLst>
          </p:cNvPr>
          <p:cNvSpPr/>
          <p:nvPr/>
        </p:nvSpPr>
        <p:spPr>
          <a:xfrm rot="11708420">
            <a:off x="136241" y="3380383"/>
            <a:ext cx="690729" cy="26313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pic>
        <p:nvPicPr>
          <p:cNvPr id="11" name="Imagem 10">
            <a:extLst>
              <a:ext uri="{FF2B5EF4-FFF2-40B4-BE49-F238E27FC236}">
                <a16:creationId xmlns:a16="http://schemas.microsoft.com/office/drawing/2014/main" id="{5DD60C82-37DE-94B3-5733-C1BD729D3B91}"/>
              </a:ext>
            </a:extLst>
          </p:cNvPr>
          <p:cNvPicPr>
            <a:picLocks noChangeAspect="1"/>
          </p:cNvPicPr>
          <p:nvPr/>
        </p:nvPicPr>
        <p:blipFill>
          <a:blip r:embed="rId3"/>
          <a:stretch>
            <a:fillRect/>
          </a:stretch>
        </p:blipFill>
        <p:spPr>
          <a:xfrm>
            <a:off x="779019" y="4110488"/>
            <a:ext cx="2753109" cy="743054"/>
          </a:xfrm>
          <a:prstGeom prst="rect">
            <a:avLst/>
          </a:prstGeom>
        </p:spPr>
      </p:pic>
    </p:spTree>
    <p:extLst>
      <p:ext uri="{BB962C8B-B14F-4D97-AF65-F5344CB8AC3E}">
        <p14:creationId xmlns:p14="http://schemas.microsoft.com/office/powerpoint/2010/main" val="2299026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4AF79A4C-5037-AA17-2F3B-E41D7E945CD0}"/>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de Relatório - SICAF - </a:t>
            </a:r>
            <a:r>
              <a:rPr lang="pt-BR" sz="900" dirty="0">
                <a:solidFill>
                  <a:srgbClr val="FFFFFF"/>
                </a:solidFill>
                <a:latin typeface="Calibri"/>
                <a:cs typeface="Calibri"/>
              </a:rPr>
              <a:t>Deliberação CEETEPS nº 105, de 13 de novembro de  2025</a:t>
            </a:r>
          </a:p>
        </p:txBody>
      </p:sp>
      <p:pic>
        <p:nvPicPr>
          <p:cNvPr id="5" name="Imagem 4">
            <a:extLst>
              <a:ext uri="{FF2B5EF4-FFF2-40B4-BE49-F238E27FC236}">
                <a16:creationId xmlns:a16="http://schemas.microsoft.com/office/drawing/2014/main" id="{B28A346F-C93C-98DB-64E3-DDED071C8391}"/>
              </a:ext>
            </a:extLst>
          </p:cNvPr>
          <p:cNvPicPr>
            <a:picLocks noChangeAspect="1"/>
          </p:cNvPicPr>
          <p:nvPr/>
        </p:nvPicPr>
        <p:blipFill>
          <a:blip r:embed="rId2"/>
          <a:stretch>
            <a:fillRect/>
          </a:stretch>
        </p:blipFill>
        <p:spPr>
          <a:xfrm>
            <a:off x="4108090" y="1338943"/>
            <a:ext cx="3615039" cy="5148943"/>
          </a:xfrm>
          <a:prstGeom prst="rect">
            <a:avLst/>
          </a:prstGeom>
          <a:ln w="19050">
            <a:solidFill>
              <a:schemeClr val="tx1"/>
            </a:solidFill>
          </a:ln>
        </p:spPr>
      </p:pic>
    </p:spTree>
    <p:extLst>
      <p:ext uri="{BB962C8B-B14F-4D97-AF65-F5344CB8AC3E}">
        <p14:creationId xmlns:p14="http://schemas.microsoft.com/office/powerpoint/2010/main" val="341595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descr="$PPTXTitle"/>
          <p:cNvSpPr txBox="1">
            <a:spLocks/>
          </p:cNvSpPr>
          <p:nvPr/>
        </p:nvSpPr>
        <p:spPr>
          <a:xfrm>
            <a:off x="327164" y="860577"/>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a:solidFill>
                  <a:srgbClr val="FFFFFF"/>
                </a:solidFill>
                <a:latin typeface="Calibri"/>
                <a:cs typeface="Calibri"/>
              </a:rPr>
              <a:t>O que é o PDDE</a:t>
            </a:r>
            <a:r>
              <a:rPr lang="pt-BR" sz="2800" spc="-55">
                <a:solidFill>
                  <a:srgbClr val="FFFFFF"/>
                </a:solidFill>
                <a:latin typeface="Calibri"/>
                <a:cs typeface="Calibri"/>
              </a:rPr>
              <a:t> </a:t>
            </a:r>
            <a:r>
              <a:rPr lang="pt-BR" sz="2800" spc="-10">
                <a:solidFill>
                  <a:srgbClr val="FFFFFF"/>
                </a:solidFill>
                <a:latin typeface="Calibri"/>
                <a:cs typeface="Calibri"/>
              </a:rPr>
              <a:t>Paulista?</a:t>
            </a:r>
            <a:endParaRPr lang="pt-BR" sz="2800" dirty="0">
              <a:latin typeface="Calibri"/>
              <a:cs typeface="Calibri"/>
            </a:endParaRPr>
          </a:p>
        </p:txBody>
      </p:sp>
      <p:sp>
        <p:nvSpPr>
          <p:cNvPr id="6" name="object 4">
            <a:extLst>
              <a:ext uri="{FF2B5EF4-FFF2-40B4-BE49-F238E27FC236}">
                <a16:creationId xmlns:a16="http://schemas.microsoft.com/office/drawing/2014/main" id="{F5011A99-7309-4C9B-84D1-2EE7A2BD2EA2}"/>
              </a:ext>
            </a:extLst>
          </p:cNvPr>
          <p:cNvSpPr txBox="1"/>
          <p:nvPr/>
        </p:nvSpPr>
        <p:spPr>
          <a:xfrm>
            <a:off x="405269" y="1447800"/>
            <a:ext cx="11437619" cy="4731232"/>
          </a:xfrm>
          <a:prstGeom prst="rect">
            <a:avLst/>
          </a:prstGeom>
        </p:spPr>
        <p:txBody>
          <a:bodyPr vert="horz" wrap="square" lIns="0" tIns="12700" rIns="0" bIns="0" rtlCol="0">
            <a:spAutoFit/>
          </a:bodyPr>
          <a:lstStyle/>
          <a:p>
            <a:pPr marL="12700" marR="5080" algn="just">
              <a:lnSpc>
                <a:spcPct val="150100"/>
              </a:lnSpc>
              <a:spcBef>
                <a:spcPts val="100"/>
              </a:spcBef>
            </a:pPr>
            <a:r>
              <a:rPr lang="pt-BR" sz="2400" dirty="0">
                <a:latin typeface="Calibri"/>
                <a:cs typeface="Calibri"/>
              </a:rPr>
              <a:t>Programa que transfere recursos financeiros do CEETEPS para as </a:t>
            </a:r>
            <a:r>
              <a:rPr lang="pt-BR" sz="2400" dirty="0" err="1">
                <a:latin typeface="Calibri"/>
                <a:cs typeface="Calibri"/>
              </a:rPr>
              <a:t>APM´s</a:t>
            </a:r>
            <a:r>
              <a:rPr lang="pt-BR" sz="2400" dirty="0">
                <a:latin typeface="Calibri"/>
                <a:cs typeface="Calibri"/>
              </a:rPr>
              <a:t> das </a:t>
            </a:r>
            <a:r>
              <a:rPr lang="pt-BR" sz="2400" dirty="0" err="1">
                <a:latin typeface="Calibri"/>
                <a:cs typeface="Calibri"/>
              </a:rPr>
              <a:t>Etec´s</a:t>
            </a:r>
            <a:r>
              <a:rPr lang="pt-BR" sz="2400" dirty="0">
                <a:latin typeface="Calibri"/>
                <a:cs typeface="Calibri"/>
              </a:rPr>
              <a:t>.</a:t>
            </a:r>
          </a:p>
          <a:p>
            <a:pPr marL="12700" marR="5080" algn="just">
              <a:spcBef>
                <a:spcPts val="100"/>
              </a:spcBef>
            </a:pPr>
            <a:r>
              <a:rPr lang="pt-BR" sz="2400" b="1" u="sng" dirty="0">
                <a:latin typeface="Calibri"/>
                <a:cs typeface="Calibri"/>
              </a:rPr>
              <a:t>Base legal:</a:t>
            </a:r>
          </a:p>
          <a:p>
            <a:pPr marL="354965" indent="-342265">
              <a:spcBef>
                <a:spcPts val="1425"/>
              </a:spcBef>
              <a:buFont typeface="Wingdings"/>
              <a:buChar char=""/>
              <a:tabLst>
                <a:tab pos="354965" algn="l"/>
              </a:tabLst>
            </a:pPr>
            <a:r>
              <a:rPr lang="pt-BR" sz="2400" dirty="0">
                <a:latin typeface="Calibri"/>
                <a:cs typeface="Calibri"/>
              </a:rPr>
              <a:t>Lei</a:t>
            </a:r>
            <a:r>
              <a:rPr lang="pt-BR" sz="2400" spc="-30" dirty="0">
                <a:latin typeface="Calibri"/>
                <a:cs typeface="Calibri"/>
              </a:rPr>
              <a:t> </a:t>
            </a:r>
            <a:r>
              <a:rPr lang="pt-BR" sz="2400" dirty="0">
                <a:latin typeface="Calibri"/>
                <a:cs typeface="Calibri"/>
              </a:rPr>
              <a:t>nº</a:t>
            </a:r>
            <a:r>
              <a:rPr lang="pt-BR" sz="2400" spc="-20" dirty="0">
                <a:latin typeface="Calibri"/>
                <a:cs typeface="Calibri"/>
              </a:rPr>
              <a:t> </a:t>
            </a:r>
            <a:r>
              <a:rPr lang="pt-BR" sz="2400" spc="-10" dirty="0">
                <a:latin typeface="Calibri"/>
                <a:cs typeface="Calibri"/>
              </a:rPr>
              <a:t>17.149/2019</a:t>
            </a:r>
          </a:p>
          <a:p>
            <a:pPr marL="354965" indent="-342265">
              <a:spcBef>
                <a:spcPts val="1425"/>
              </a:spcBef>
              <a:buFont typeface="Wingdings"/>
              <a:buChar char=""/>
              <a:tabLst>
                <a:tab pos="354965" algn="l"/>
              </a:tabLst>
            </a:pPr>
            <a:r>
              <a:rPr lang="pt-BR" sz="2400" spc="-10" dirty="0">
                <a:latin typeface="Calibri"/>
                <a:cs typeface="Calibri"/>
              </a:rPr>
              <a:t>Decreto nº 66.352/2021</a:t>
            </a:r>
            <a:endParaRPr lang="pt-BR" sz="2400" dirty="0">
              <a:latin typeface="Calibri"/>
              <a:cs typeface="Calibri"/>
            </a:endParaRPr>
          </a:p>
          <a:p>
            <a:pPr marL="354965" indent="-342265">
              <a:spcBef>
                <a:spcPts val="1320"/>
              </a:spcBef>
              <a:buFont typeface="Wingdings"/>
              <a:buChar char=""/>
              <a:tabLst>
                <a:tab pos="354965" algn="l"/>
              </a:tabLst>
            </a:pPr>
            <a:r>
              <a:rPr lang="pt-BR" sz="2400" spc="-10" dirty="0">
                <a:latin typeface="Calibri"/>
                <a:cs typeface="Calibri"/>
              </a:rPr>
              <a:t>Deliberação</a:t>
            </a:r>
            <a:r>
              <a:rPr lang="pt-BR" sz="2400" spc="-50" dirty="0">
                <a:latin typeface="Calibri"/>
                <a:cs typeface="Calibri"/>
              </a:rPr>
              <a:t> </a:t>
            </a:r>
            <a:r>
              <a:rPr lang="pt-BR" sz="2400" dirty="0">
                <a:latin typeface="Calibri"/>
                <a:cs typeface="Calibri"/>
              </a:rPr>
              <a:t>CEETEPS</a:t>
            </a:r>
            <a:r>
              <a:rPr lang="pt-BR" sz="2400" spc="-65" dirty="0">
                <a:latin typeface="Calibri"/>
                <a:cs typeface="Calibri"/>
              </a:rPr>
              <a:t> </a:t>
            </a:r>
            <a:r>
              <a:rPr lang="pt-BR" sz="2400" spc="-10" dirty="0">
                <a:latin typeface="Calibri"/>
                <a:cs typeface="Calibri"/>
              </a:rPr>
              <a:t>nº 105/2025</a:t>
            </a:r>
            <a:endParaRPr lang="pt-BR" sz="2400" dirty="0">
              <a:latin typeface="Calibri"/>
              <a:cs typeface="Calibri"/>
            </a:endParaRPr>
          </a:p>
          <a:p>
            <a:pPr marL="355600" indent="-342900" algn="just">
              <a:spcBef>
                <a:spcPts val="1320"/>
              </a:spcBef>
              <a:buFont typeface="Wingdings"/>
              <a:buChar char=""/>
              <a:tabLst>
                <a:tab pos="355600" algn="l"/>
              </a:tabLst>
            </a:pPr>
            <a:r>
              <a:rPr lang="pt-BR" sz="2400" dirty="0">
                <a:latin typeface="Calibri"/>
                <a:cs typeface="Calibri"/>
              </a:rPr>
              <a:t>Portaria</a:t>
            </a:r>
            <a:r>
              <a:rPr lang="pt-BR" sz="2400" spc="165" dirty="0">
                <a:latin typeface="Calibri"/>
                <a:cs typeface="Calibri"/>
              </a:rPr>
              <a:t> </a:t>
            </a:r>
            <a:r>
              <a:rPr lang="pt-BR" sz="2400" spc="-10" dirty="0">
                <a:latin typeface="Calibri"/>
                <a:cs typeface="Calibri"/>
              </a:rPr>
              <a:t>CEETEPS-</a:t>
            </a:r>
            <a:r>
              <a:rPr lang="pt-BR" sz="2400" dirty="0">
                <a:latin typeface="Calibri"/>
                <a:cs typeface="Calibri"/>
              </a:rPr>
              <a:t>Presidência</a:t>
            </a:r>
            <a:r>
              <a:rPr lang="pt-BR" sz="2400" spc="160" dirty="0">
                <a:latin typeface="Calibri"/>
                <a:cs typeface="Calibri"/>
              </a:rPr>
              <a:t> </a:t>
            </a:r>
            <a:r>
              <a:rPr lang="pt-BR" sz="2400" dirty="0">
                <a:latin typeface="Calibri"/>
                <a:cs typeface="Calibri"/>
              </a:rPr>
              <a:t>nº</a:t>
            </a:r>
            <a:r>
              <a:rPr lang="pt-BR" sz="2400" spc="175" dirty="0">
                <a:latin typeface="Calibri"/>
                <a:cs typeface="Calibri"/>
              </a:rPr>
              <a:t> </a:t>
            </a:r>
            <a:r>
              <a:rPr lang="pt-BR" sz="2400" dirty="0">
                <a:latin typeface="Calibri"/>
                <a:cs typeface="Calibri"/>
              </a:rPr>
              <a:t>4.830/2025 – (Subprograma Pequenos Reparos)</a:t>
            </a:r>
          </a:p>
          <a:p>
            <a:pPr marL="355600" indent="-342900" algn="just">
              <a:spcBef>
                <a:spcPts val="1320"/>
              </a:spcBef>
              <a:buFont typeface="Wingdings"/>
              <a:buChar char=""/>
              <a:tabLst>
                <a:tab pos="355600" algn="l"/>
              </a:tabLst>
            </a:pPr>
            <a:r>
              <a:rPr lang="pt-BR" sz="2400" dirty="0">
                <a:latin typeface="Calibri"/>
                <a:cs typeface="Calibri"/>
              </a:rPr>
              <a:t>PORTARIA CEETEPS-Presidência nº 4927/2026.</a:t>
            </a:r>
          </a:p>
          <a:p>
            <a:pPr marL="12700" marR="5080" algn="just">
              <a:lnSpc>
                <a:spcPct val="150100"/>
              </a:lnSpc>
              <a:spcBef>
                <a:spcPts val="100"/>
              </a:spcBef>
            </a:pPr>
            <a:endParaRPr lang="pt-BR" sz="2400" dirty="0">
              <a:latin typeface="Calibri"/>
              <a:cs typeface="Calibri"/>
            </a:endParaRPr>
          </a:p>
          <a:p>
            <a:pPr marL="12700" marR="5080" algn="just">
              <a:lnSpc>
                <a:spcPct val="150100"/>
              </a:lnSpc>
              <a:spcBef>
                <a:spcPts val="100"/>
              </a:spcBef>
            </a:pPr>
            <a:endParaRPr sz="2400" dirty="0">
              <a:latin typeface="Calibri"/>
              <a:cs typeface="Calibri"/>
            </a:endParaRPr>
          </a:p>
        </p:txBody>
      </p:sp>
    </p:spTree>
    <p:extLst>
      <p:ext uri="{BB962C8B-B14F-4D97-AF65-F5344CB8AC3E}">
        <p14:creationId xmlns:p14="http://schemas.microsoft.com/office/powerpoint/2010/main" val="3874616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C004CEE0-FA5E-DA7F-2BBB-B342776C5D81}"/>
              </a:ext>
            </a:extLst>
          </p:cNvPr>
          <p:cNvSpPr txBox="1"/>
          <p:nvPr/>
        </p:nvSpPr>
        <p:spPr>
          <a:xfrm>
            <a:off x="268172" y="1236507"/>
            <a:ext cx="11401314" cy="1107996"/>
          </a:xfrm>
          <a:prstGeom prst="rect">
            <a:avLst/>
          </a:prstGeom>
          <a:noFill/>
        </p:spPr>
        <p:txBody>
          <a:bodyPr wrap="square">
            <a:spAutoFit/>
          </a:bodyPr>
          <a:lstStyle/>
          <a:p>
            <a:pPr algn="just"/>
            <a:r>
              <a:rPr lang="pt-BR" sz="2200" spc="-10" dirty="0">
                <a:latin typeface="Calibri"/>
                <a:cs typeface="Calibri"/>
              </a:rPr>
              <a:t>O Diretor Executivo da APM acessa o site, através do endereço eletrônico </a:t>
            </a:r>
            <a:r>
              <a:rPr lang="pt-BR" sz="2200" spc="-10" dirty="0">
                <a:latin typeface="Calibri"/>
                <a:cs typeface="Calibri"/>
                <a:hlinkClick r:id="rId2">
                  <a:extLst>
                    <a:ext uri="{A12FA001-AC4F-418D-AE19-62706E023703}">
                      <ahyp:hlinkClr xmlns:ahyp="http://schemas.microsoft.com/office/drawing/2018/hyperlinkcolor" val="tx"/>
                    </a:ext>
                  </a:extLst>
                </a:hlinkClick>
              </a:rPr>
              <a:t>https://consopt.www8.receita.fazenda.gov.br/consultaoptantes</a:t>
            </a:r>
            <a:endParaRPr lang="pt-BR" sz="2200" spc="-10" dirty="0">
              <a:latin typeface="Calibri"/>
              <a:cs typeface="Calibri"/>
            </a:endParaRPr>
          </a:p>
          <a:p>
            <a:pPr algn="just"/>
            <a:endParaRPr lang="pt-BR" sz="2200" spc="-10" dirty="0">
              <a:latin typeface="Calibri"/>
              <a:cs typeface="Calibri"/>
            </a:endParaRPr>
          </a:p>
        </p:txBody>
      </p:sp>
      <p:sp>
        <p:nvSpPr>
          <p:cNvPr id="4" name="object 3" descr="$PPTXTitle">
            <a:extLst>
              <a:ext uri="{FF2B5EF4-FFF2-40B4-BE49-F238E27FC236}">
                <a16:creationId xmlns:a16="http://schemas.microsoft.com/office/drawing/2014/main" id="{BBDADC04-5519-2C30-DD52-F934E937F108}"/>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SIMPLES NACIONAL - </a:t>
            </a:r>
            <a:r>
              <a:rPr lang="pt-BR" sz="900" dirty="0">
                <a:solidFill>
                  <a:srgbClr val="FFFFFF"/>
                </a:solidFill>
                <a:latin typeface="Calibri"/>
                <a:cs typeface="Calibri"/>
              </a:rPr>
              <a:t>Deliberação CEETEPS nº 105, de 13 de novembro de  2025</a:t>
            </a:r>
          </a:p>
        </p:txBody>
      </p:sp>
      <p:pic>
        <p:nvPicPr>
          <p:cNvPr id="6" name="Imagem 5">
            <a:extLst>
              <a:ext uri="{FF2B5EF4-FFF2-40B4-BE49-F238E27FC236}">
                <a16:creationId xmlns:a16="http://schemas.microsoft.com/office/drawing/2014/main" id="{643771C4-FFA8-FF62-9457-FE4C471200EB}"/>
              </a:ext>
            </a:extLst>
          </p:cNvPr>
          <p:cNvPicPr>
            <a:picLocks noChangeAspect="1"/>
          </p:cNvPicPr>
          <p:nvPr/>
        </p:nvPicPr>
        <p:blipFill>
          <a:blip r:embed="rId3"/>
          <a:stretch>
            <a:fillRect/>
          </a:stretch>
        </p:blipFill>
        <p:spPr>
          <a:xfrm>
            <a:off x="316991" y="2397517"/>
            <a:ext cx="3019314" cy="2224152"/>
          </a:xfrm>
          <a:prstGeom prst="rect">
            <a:avLst/>
          </a:prstGeom>
        </p:spPr>
      </p:pic>
      <p:pic>
        <p:nvPicPr>
          <p:cNvPr id="8" name="Imagem 7">
            <a:extLst>
              <a:ext uri="{FF2B5EF4-FFF2-40B4-BE49-F238E27FC236}">
                <a16:creationId xmlns:a16="http://schemas.microsoft.com/office/drawing/2014/main" id="{A0030B61-CF94-F256-C7E9-ECEFBF82DBC3}"/>
              </a:ext>
            </a:extLst>
          </p:cNvPr>
          <p:cNvPicPr>
            <a:picLocks noChangeAspect="1"/>
          </p:cNvPicPr>
          <p:nvPr/>
        </p:nvPicPr>
        <p:blipFill>
          <a:blip r:embed="rId4"/>
          <a:stretch>
            <a:fillRect/>
          </a:stretch>
        </p:blipFill>
        <p:spPr>
          <a:xfrm>
            <a:off x="3114093" y="2737864"/>
            <a:ext cx="4381665" cy="3551268"/>
          </a:xfrm>
          <a:prstGeom prst="rect">
            <a:avLst/>
          </a:prstGeom>
          <a:ln w="19050">
            <a:solidFill>
              <a:schemeClr val="tx1"/>
            </a:solidFill>
          </a:ln>
        </p:spPr>
      </p:pic>
      <p:sp>
        <p:nvSpPr>
          <p:cNvPr id="9" name="object 5">
            <a:extLst>
              <a:ext uri="{FF2B5EF4-FFF2-40B4-BE49-F238E27FC236}">
                <a16:creationId xmlns:a16="http://schemas.microsoft.com/office/drawing/2014/main" id="{F1E97DE8-2C86-DB3B-D56A-52781FF389B5}"/>
              </a:ext>
            </a:extLst>
          </p:cNvPr>
          <p:cNvSpPr txBox="1"/>
          <p:nvPr/>
        </p:nvSpPr>
        <p:spPr>
          <a:xfrm>
            <a:off x="10132151" y="4016829"/>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10" name="object 4">
            <a:extLst>
              <a:ext uri="{FF2B5EF4-FFF2-40B4-BE49-F238E27FC236}">
                <a16:creationId xmlns:a16="http://schemas.microsoft.com/office/drawing/2014/main" id="{E73D3414-9A6C-5D61-25B0-7172B45E068F}"/>
              </a:ext>
            </a:extLst>
          </p:cNvPr>
          <p:cNvSpPr txBox="1"/>
          <p:nvPr/>
        </p:nvSpPr>
        <p:spPr>
          <a:xfrm>
            <a:off x="7495758" y="4444911"/>
            <a:ext cx="4216674" cy="659155"/>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840"/>
              </a:spcBef>
            </a:pPr>
            <a:r>
              <a:rPr lang="pt-BR" sz="1400" b="1" dirty="0">
                <a:latin typeface="Calibri"/>
                <a:cs typeface="Calibri"/>
              </a:rPr>
              <a:t>CNPJ: Digitar o número do CNPJ da empresa   </a:t>
            </a:r>
          </a:p>
          <a:p>
            <a:pPr marL="317500">
              <a:lnSpc>
                <a:spcPct val="100000"/>
              </a:lnSpc>
              <a:spcBef>
                <a:spcPts val="840"/>
              </a:spcBef>
            </a:pPr>
            <a:r>
              <a:rPr lang="pt-BR" sz="1400" b="1" dirty="0">
                <a:latin typeface="Calibri"/>
                <a:cs typeface="Calibri"/>
              </a:rPr>
              <a:t>Clicar em: CONSULTAR</a:t>
            </a:r>
            <a:endParaRPr lang="pt-BR" sz="1400" dirty="0">
              <a:latin typeface="Calibri"/>
              <a:cs typeface="Calibri"/>
            </a:endParaRPr>
          </a:p>
        </p:txBody>
      </p:sp>
      <p:sp>
        <p:nvSpPr>
          <p:cNvPr id="11" name="object 6">
            <a:extLst>
              <a:ext uri="{FF2B5EF4-FFF2-40B4-BE49-F238E27FC236}">
                <a16:creationId xmlns:a16="http://schemas.microsoft.com/office/drawing/2014/main" id="{7D8F2961-9753-EE14-C181-A77FAB0AAC94}"/>
              </a:ext>
            </a:extLst>
          </p:cNvPr>
          <p:cNvSpPr/>
          <p:nvPr/>
        </p:nvSpPr>
        <p:spPr>
          <a:xfrm rot="11684592">
            <a:off x="2479967" y="4508491"/>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2" name="object 6">
            <a:extLst>
              <a:ext uri="{FF2B5EF4-FFF2-40B4-BE49-F238E27FC236}">
                <a16:creationId xmlns:a16="http://schemas.microsoft.com/office/drawing/2014/main" id="{1F1CAB0A-D4FE-7D69-C216-337297ABE20C}"/>
              </a:ext>
            </a:extLst>
          </p:cNvPr>
          <p:cNvSpPr/>
          <p:nvPr/>
        </p:nvSpPr>
        <p:spPr>
          <a:xfrm rot="11684592">
            <a:off x="2525597" y="5403724"/>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Tree>
    <p:extLst>
      <p:ext uri="{BB962C8B-B14F-4D97-AF65-F5344CB8AC3E}">
        <p14:creationId xmlns:p14="http://schemas.microsoft.com/office/powerpoint/2010/main" val="1909551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266695DA-F1DD-E153-6E68-EF0AB9F291F0}"/>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de Relatório - SIMPLES NACIONAL - </a:t>
            </a:r>
            <a:r>
              <a:rPr lang="pt-BR" sz="900" dirty="0">
                <a:solidFill>
                  <a:srgbClr val="FFFFFF"/>
                </a:solidFill>
                <a:latin typeface="Calibri"/>
                <a:cs typeface="Calibri"/>
              </a:rPr>
              <a:t>Deliberação CEETEPS nº 105, de 13 de novembro de  2025</a:t>
            </a:r>
          </a:p>
        </p:txBody>
      </p:sp>
      <p:pic>
        <p:nvPicPr>
          <p:cNvPr id="3" name="Imagem 2">
            <a:extLst>
              <a:ext uri="{FF2B5EF4-FFF2-40B4-BE49-F238E27FC236}">
                <a16:creationId xmlns:a16="http://schemas.microsoft.com/office/drawing/2014/main" id="{3371F8B7-0947-4B51-266F-4A445870902A}"/>
              </a:ext>
            </a:extLst>
          </p:cNvPr>
          <p:cNvPicPr>
            <a:picLocks noChangeAspect="1"/>
          </p:cNvPicPr>
          <p:nvPr/>
        </p:nvPicPr>
        <p:blipFill>
          <a:blip r:embed="rId2"/>
          <a:stretch>
            <a:fillRect/>
          </a:stretch>
        </p:blipFill>
        <p:spPr>
          <a:xfrm>
            <a:off x="1382838" y="1521383"/>
            <a:ext cx="9600848" cy="4951965"/>
          </a:xfrm>
          <a:prstGeom prst="rect">
            <a:avLst/>
          </a:prstGeom>
        </p:spPr>
      </p:pic>
    </p:spTree>
    <p:extLst>
      <p:ext uri="{BB962C8B-B14F-4D97-AF65-F5344CB8AC3E}">
        <p14:creationId xmlns:p14="http://schemas.microsoft.com/office/powerpoint/2010/main" val="3679230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9366-961C-E6F1-02B8-CF3E74BAA31E}"/>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8DC0E941-0302-4ADB-CE64-2B990B15DFF0}"/>
              </a:ext>
            </a:extLst>
          </p:cNvPr>
          <p:cNvSpPr txBox="1"/>
          <p:nvPr/>
        </p:nvSpPr>
        <p:spPr>
          <a:xfrm>
            <a:off x="268172" y="1236507"/>
            <a:ext cx="11401314" cy="1446550"/>
          </a:xfrm>
          <a:prstGeom prst="rect">
            <a:avLst/>
          </a:prstGeom>
          <a:noFill/>
        </p:spPr>
        <p:txBody>
          <a:bodyPr wrap="square">
            <a:spAutoFit/>
          </a:bodyPr>
          <a:lstStyle/>
          <a:p>
            <a:pPr algn="just"/>
            <a:r>
              <a:rPr lang="pt-BR" sz="2200" spc="-10" dirty="0">
                <a:latin typeface="Calibri"/>
                <a:cs typeface="Calibri"/>
              </a:rPr>
              <a:t>O Diretor Executivo da APM acessa o site, através do endereço eletrônico </a:t>
            </a:r>
            <a:r>
              <a:rPr lang="pt-BR" sz="2200" spc="-10" dirty="0">
                <a:latin typeface="Calibri"/>
                <a:cs typeface="Calibri"/>
                <a:hlinkClick r:id="rId2"/>
              </a:rPr>
              <a:t>https://www.cadesp.fazenda.sp.gov.br/(S(3naukczt4yp5m3riovvtrc0r))/Pages/Cadastro/Consultas/ConsultaPublica/ConsultaPublica.aspx</a:t>
            </a:r>
            <a:r>
              <a:rPr lang="pt-BR" sz="2200" spc="-10" dirty="0">
                <a:latin typeface="Calibri"/>
                <a:cs typeface="Calibri"/>
              </a:rPr>
              <a:t> </a:t>
            </a:r>
          </a:p>
          <a:p>
            <a:pPr algn="just"/>
            <a:endParaRPr lang="pt-BR" sz="2200" spc="-10" dirty="0">
              <a:latin typeface="Calibri"/>
              <a:cs typeface="Calibri"/>
            </a:endParaRPr>
          </a:p>
        </p:txBody>
      </p:sp>
      <p:sp>
        <p:nvSpPr>
          <p:cNvPr id="4" name="object 3" descr="$PPTXTitle">
            <a:extLst>
              <a:ext uri="{FF2B5EF4-FFF2-40B4-BE49-F238E27FC236}">
                <a16:creationId xmlns:a16="http://schemas.microsoft.com/office/drawing/2014/main" id="{4C6EE771-CA89-004F-6C83-7BEB87FB0D48}"/>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CADESP - </a:t>
            </a:r>
            <a:r>
              <a:rPr lang="pt-BR" sz="900" dirty="0">
                <a:solidFill>
                  <a:srgbClr val="FFFFFF"/>
                </a:solidFill>
                <a:latin typeface="Calibri"/>
                <a:cs typeface="Calibri"/>
              </a:rPr>
              <a:t>Deliberação CEETEPS nº 105, de 13 de novembro de  2025</a:t>
            </a:r>
          </a:p>
        </p:txBody>
      </p:sp>
      <p:sp>
        <p:nvSpPr>
          <p:cNvPr id="9" name="object 5">
            <a:extLst>
              <a:ext uri="{FF2B5EF4-FFF2-40B4-BE49-F238E27FC236}">
                <a16:creationId xmlns:a16="http://schemas.microsoft.com/office/drawing/2014/main" id="{B8F4194E-C9B9-E6DF-0442-D4C1946D4950}"/>
              </a:ext>
            </a:extLst>
          </p:cNvPr>
          <p:cNvSpPr txBox="1"/>
          <p:nvPr/>
        </p:nvSpPr>
        <p:spPr>
          <a:xfrm>
            <a:off x="10132151" y="4016829"/>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10" name="object 4">
            <a:extLst>
              <a:ext uri="{FF2B5EF4-FFF2-40B4-BE49-F238E27FC236}">
                <a16:creationId xmlns:a16="http://schemas.microsoft.com/office/drawing/2014/main" id="{63F72393-764C-EA95-3A05-06AA6D566C7E}"/>
              </a:ext>
            </a:extLst>
          </p:cNvPr>
          <p:cNvSpPr txBox="1"/>
          <p:nvPr/>
        </p:nvSpPr>
        <p:spPr>
          <a:xfrm>
            <a:off x="7495758" y="4444911"/>
            <a:ext cx="4216674" cy="659155"/>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840"/>
              </a:spcBef>
            </a:pPr>
            <a:r>
              <a:rPr lang="pt-BR" sz="1400" b="1" dirty="0">
                <a:latin typeface="Calibri"/>
                <a:cs typeface="Calibri"/>
              </a:rPr>
              <a:t>CNPJ: Digitar o número do CNPJ da empresa   </a:t>
            </a:r>
          </a:p>
          <a:p>
            <a:pPr marL="317500">
              <a:lnSpc>
                <a:spcPct val="100000"/>
              </a:lnSpc>
              <a:spcBef>
                <a:spcPts val="840"/>
              </a:spcBef>
            </a:pPr>
            <a:r>
              <a:rPr lang="pt-BR" sz="1400" b="1" dirty="0">
                <a:latin typeface="Calibri"/>
                <a:cs typeface="Calibri"/>
              </a:rPr>
              <a:t>Clicar em: CONSULTAR</a:t>
            </a:r>
            <a:endParaRPr lang="pt-BR" sz="1400" dirty="0">
              <a:latin typeface="Calibri"/>
              <a:cs typeface="Calibri"/>
            </a:endParaRPr>
          </a:p>
        </p:txBody>
      </p:sp>
      <p:pic>
        <p:nvPicPr>
          <p:cNvPr id="5" name="Imagem 4">
            <a:extLst>
              <a:ext uri="{FF2B5EF4-FFF2-40B4-BE49-F238E27FC236}">
                <a16:creationId xmlns:a16="http://schemas.microsoft.com/office/drawing/2014/main" id="{8756C2A5-1BC2-91D5-73B5-22589BC624D3}"/>
              </a:ext>
            </a:extLst>
          </p:cNvPr>
          <p:cNvPicPr>
            <a:picLocks noChangeAspect="1"/>
          </p:cNvPicPr>
          <p:nvPr/>
        </p:nvPicPr>
        <p:blipFill>
          <a:blip r:embed="rId3"/>
          <a:stretch>
            <a:fillRect/>
          </a:stretch>
        </p:blipFill>
        <p:spPr>
          <a:xfrm>
            <a:off x="704092" y="2797541"/>
            <a:ext cx="6273651" cy="3038015"/>
          </a:xfrm>
          <a:prstGeom prst="rect">
            <a:avLst/>
          </a:prstGeom>
        </p:spPr>
      </p:pic>
    </p:spTree>
    <p:extLst>
      <p:ext uri="{BB962C8B-B14F-4D97-AF65-F5344CB8AC3E}">
        <p14:creationId xmlns:p14="http://schemas.microsoft.com/office/powerpoint/2010/main" val="3054858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FCEFB-7C99-4122-0B88-F1C404372A3D}"/>
            </a:ext>
          </a:extLst>
        </p:cNvPr>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FFA2E750-8D08-36C2-FE28-9EB69A00F8A3}"/>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de Relatório - CADESP - </a:t>
            </a:r>
            <a:r>
              <a:rPr lang="pt-BR" sz="900" dirty="0">
                <a:solidFill>
                  <a:srgbClr val="FFFFFF"/>
                </a:solidFill>
                <a:latin typeface="Calibri"/>
                <a:cs typeface="Calibri"/>
              </a:rPr>
              <a:t>Deliberação CEETEPS nº 105, de 13 de novembro de  2025</a:t>
            </a:r>
          </a:p>
        </p:txBody>
      </p:sp>
      <p:pic>
        <p:nvPicPr>
          <p:cNvPr id="4" name="Imagem 3">
            <a:extLst>
              <a:ext uri="{FF2B5EF4-FFF2-40B4-BE49-F238E27FC236}">
                <a16:creationId xmlns:a16="http://schemas.microsoft.com/office/drawing/2014/main" id="{FFDDECDA-05F7-2195-8D4E-9FFC91A4D80E}"/>
              </a:ext>
            </a:extLst>
          </p:cNvPr>
          <p:cNvPicPr>
            <a:picLocks noChangeAspect="1"/>
          </p:cNvPicPr>
          <p:nvPr/>
        </p:nvPicPr>
        <p:blipFill>
          <a:blip r:embed="rId2"/>
          <a:stretch>
            <a:fillRect/>
          </a:stretch>
        </p:blipFill>
        <p:spPr>
          <a:xfrm>
            <a:off x="4103366" y="1388707"/>
            <a:ext cx="3702240" cy="5016758"/>
          </a:xfrm>
          <a:prstGeom prst="rect">
            <a:avLst/>
          </a:prstGeom>
          <a:ln w="3175">
            <a:solidFill>
              <a:schemeClr val="tx1"/>
            </a:solidFill>
          </a:ln>
        </p:spPr>
      </p:pic>
    </p:spTree>
    <p:extLst>
      <p:ext uri="{BB962C8B-B14F-4D97-AF65-F5344CB8AC3E}">
        <p14:creationId xmlns:p14="http://schemas.microsoft.com/office/powerpoint/2010/main" val="2068375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55FB4298-C1D7-F5B7-E806-4BFDD59A9B01}"/>
              </a:ext>
            </a:extLst>
          </p:cNvPr>
          <p:cNvSpPr txBox="1">
            <a:spLocks/>
          </p:cNvSpPr>
          <p:nvPr/>
        </p:nvSpPr>
        <p:spPr>
          <a:xfrm>
            <a:off x="327164" y="664638"/>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a:solidFill>
                  <a:srgbClr val="FFFFFF"/>
                </a:solidFill>
                <a:latin typeface="Calibri"/>
                <a:cs typeface="Calibri"/>
              </a:rPr>
              <a:t>Pontos de Atenção: Pagamento</a:t>
            </a:r>
            <a:endParaRPr lang="pt-BR" sz="2800" dirty="0">
              <a:latin typeface="Calibri"/>
              <a:cs typeface="Calibri"/>
            </a:endParaRPr>
          </a:p>
        </p:txBody>
      </p:sp>
      <p:sp>
        <p:nvSpPr>
          <p:cNvPr id="3" name="Retângulo 2">
            <a:extLst>
              <a:ext uri="{FF2B5EF4-FFF2-40B4-BE49-F238E27FC236}">
                <a16:creationId xmlns:a16="http://schemas.microsoft.com/office/drawing/2014/main" id="{F2DEB2D9-D4E8-A54D-9AAF-019A6B4034D1}"/>
              </a:ext>
            </a:extLst>
          </p:cNvPr>
          <p:cNvSpPr/>
          <p:nvPr/>
        </p:nvSpPr>
        <p:spPr>
          <a:xfrm>
            <a:off x="304800" y="1231958"/>
            <a:ext cx="11560036" cy="5734903"/>
          </a:xfrm>
          <a:prstGeom prst="rect">
            <a:avLst/>
          </a:prstGeom>
        </p:spPr>
        <p:txBody>
          <a:bodyPr wrap="square">
            <a:spAutoFit/>
          </a:bodyPr>
          <a:lstStyle/>
          <a:p>
            <a:pPr marL="354965" indent="-342265">
              <a:spcBef>
                <a:spcPts val="1420"/>
              </a:spcBef>
              <a:spcAft>
                <a:spcPts val="800"/>
              </a:spcAft>
              <a:buFont typeface="Wingdings"/>
              <a:buChar char=""/>
              <a:tabLst>
                <a:tab pos="354965" algn="l"/>
              </a:tabLst>
            </a:pPr>
            <a:r>
              <a:rPr lang="pt-BR" sz="2200" spc="-10" dirty="0">
                <a:latin typeface="Calibri"/>
                <a:cs typeface="Calibri"/>
              </a:rPr>
              <a:t>Pagamento </a:t>
            </a:r>
            <a:r>
              <a:rPr lang="pt-BR" sz="2200" b="1" spc="-10" dirty="0">
                <a:solidFill>
                  <a:srgbClr val="FF0000"/>
                </a:solidFill>
                <a:latin typeface="Calibri"/>
                <a:cs typeface="Calibri"/>
              </a:rPr>
              <a:t>somente após</a:t>
            </a:r>
            <a:r>
              <a:rPr lang="pt-BR" sz="2200" b="1" spc="-10" dirty="0">
                <a:latin typeface="Calibri"/>
                <a:cs typeface="Calibri"/>
              </a:rPr>
              <a:t> </a:t>
            </a:r>
            <a:r>
              <a:rPr lang="pt-BR" sz="2200" spc="-10" dirty="0">
                <a:latin typeface="Calibri"/>
                <a:cs typeface="Calibri"/>
              </a:rPr>
              <a:t>entrega total e aceite do Superintendente;  </a:t>
            </a:r>
          </a:p>
          <a:p>
            <a:pPr marL="354965" indent="-342265">
              <a:spcBef>
                <a:spcPts val="1420"/>
              </a:spcBef>
              <a:spcAft>
                <a:spcPts val="800"/>
              </a:spcAft>
              <a:buFont typeface="Wingdings"/>
              <a:buChar char=""/>
              <a:tabLst>
                <a:tab pos="354965" algn="l"/>
              </a:tabLst>
            </a:pPr>
            <a:r>
              <a:rPr lang="pt-BR" sz="2200" spc="-10" dirty="0">
                <a:latin typeface="Calibri"/>
                <a:cs typeface="Calibri"/>
              </a:rPr>
              <a:t>Nota Fiscal com data posterior à disponibilização dos recursos;  </a:t>
            </a:r>
          </a:p>
          <a:p>
            <a:pPr marL="354965" indent="-342265">
              <a:spcBef>
                <a:spcPts val="1420"/>
              </a:spcBef>
              <a:spcAft>
                <a:spcPts val="800"/>
              </a:spcAft>
              <a:buFont typeface="Wingdings"/>
              <a:buChar char=""/>
              <a:tabLst>
                <a:tab pos="354965" algn="l"/>
              </a:tabLst>
            </a:pPr>
            <a:r>
              <a:rPr lang="pt-BR" sz="2200" spc="-10" dirty="0">
                <a:solidFill>
                  <a:srgbClr val="FF0000"/>
                </a:solidFill>
                <a:latin typeface="Calibri"/>
                <a:cs typeface="Calibri"/>
              </a:rPr>
              <a:t>Obrigatória verificação de autenticidade </a:t>
            </a:r>
            <a:r>
              <a:rPr lang="pt-BR" sz="2200" spc="-10" dirty="0">
                <a:latin typeface="Calibri"/>
                <a:cs typeface="Calibri"/>
              </a:rPr>
              <a:t>da NF (Portal SEFAZ ou Nacional); </a:t>
            </a:r>
          </a:p>
          <a:p>
            <a:pPr marL="354965" indent="-342265">
              <a:spcBef>
                <a:spcPts val="1420"/>
              </a:spcBef>
              <a:spcAft>
                <a:spcPts val="800"/>
              </a:spcAft>
              <a:buFont typeface="Wingdings"/>
              <a:buChar char=""/>
              <a:tabLst>
                <a:tab pos="354965" algn="l"/>
              </a:tabLst>
            </a:pPr>
            <a:r>
              <a:rPr lang="pt-BR" sz="2200" spc="-10" dirty="0">
                <a:latin typeface="Calibri"/>
                <a:cs typeface="Calibri"/>
              </a:rPr>
              <a:t>Pagamento exclusivamente por **transferência eletrônica** (vedado cheque ou saque);  </a:t>
            </a:r>
          </a:p>
          <a:p>
            <a:pPr marL="354965" indent="-342265">
              <a:spcBef>
                <a:spcPts val="1420"/>
              </a:spcBef>
              <a:spcAft>
                <a:spcPts val="800"/>
              </a:spcAft>
              <a:buFont typeface="Wingdings"/>
              <a:buChar char=""/>
              <a:tabLst>
                <a:tab pos="354965" algn="l"/>
              </a:tabLst>
            </a:pPr>
            <a:r>
              <a:rPr lang="pt-BR" sz="2200" spc="-10" dirty="0">
                <a:latin typeface="Calibri"/>
                <a:cs typeface="Calibri"/>
              </a:rPr>
              <a:t>APM deverá observar sobre o recolhimento de impostos antes de efetuar o pagamento da nota fiscal (podem ser pagos com recursos do programa). </a:t>
            </a:r>
            <a:r>
              <a:rPr lang="pt-BR" sz="2200" b="1" spc="-10" dirty="0">
                <a:solidFill>
                  <a:srgbClr val="FF0000"/>
                </a:solidFill>
                <a:latin typeface="Calibri"/>
                <a:cs typeface="Calibri"/>
              </a:rPr>
              <a:t>Verificar o valor do imposto no orçamento</a:t>
            </a:r>
            <a:r>
              <a:rPr lang="pt-BR" sz="2200" b="1" spc="-10" dirty="0">
                <a:latin typeface="Calibri"/>
                <a:cs typeface="Calibri"/>
              </a:rPr>
              <a:t>;</a:t>
            </a:r>
            <a:endParaRPr lang="pt-BR" sz="2200" spc="-10" dirty="0">
              <a:latin typeface="Calibri"/>
              <a:cs typeface="Calibri"/>
            </a:endParaRPr>
          </a:p>
          <a:p>
            <a:pPr marL="354965" indent="-342265">
              <a:spcBef>
                <a:spcPts val="1420"/>
              </a:spcBef>
              <a:spcAft>
                <a:spcPts val="800"/>
              </a:spcAft>
              <a:buFont typeface="Wingdings"/>
              <a:buChar char=""/>
              <a:tabLst>
                <a:tab pos="354965" algn="l"/>
              </a:tabLst>
            </a:pPr>
            <a:r>
              <a:rPr lang="pt-BR" sz="2200" spc="-10" dirty="0">
                <a:latin typeface="Calibri"/>
                <a:cs typeface="Calibri"/>
              </a:rPr>
              <a:t>Solicitar as guias de impostos recolhidos pela empresa;</a:t>
            </a:r>
          </a:p>
          <a:p>
            <a:pPr marL="354965" indent="-342265">
              <a:spcBef>
                <a:spcPts val="1420"/>
              </a:spcBef>
              <a:spcAft>
                <a:spcPts val="800"/>
              </a:spcAft>
              <a:buFont typeface="Wingdings"/>
              <a:buChar char=""/>
              <a:tabLst>
                <a:tab pos="354965" algn="l"/>
              </a:tabLst>
            </a:pPr>
            <a:r>
              <a:rPr lang="pt-BR" sz="2200" spc="-10" dirty="0">
                <a:latin typeface="Calibri"/>
                <a:cs typeface="Calibri"/>
              </a:rPr>
              <a:t>Material de apoio: tabela de percentual de recolhimento por município; </a:t>
            </a:r>
          </a:p>
          <a:p>
            <a:pPr marL="354965" indent="-342265">
              <a:spcBef>
                <a:spcPts val="1420"/>
              </a:spcBef>
              <a:spcAft>
                <a:spcPts val="800"/>
              </a:spcAft>
              <a:buFont typeface="Wingdings"/>
              <a:buChar char=""/>
              <a:tabLst>
                <a:tab pos="354965" algn="l"/>
              </a:tabLst>
            </a:pPr>
            <a:r>
              <a:rPr lang="pt-BR" sz="2200" spc="-10" dirty="0">
                <a:latin typeface="Calibri"/>
                <a:cs typeface="Calibri"/>
              </a:rPr>
              <a:t>Atenção ao recolhimento de impostos independente do valor da nota fiscal.</a:t>
            </a:r>
          </a:p>
          <a:p>
            <a:pPr marL="354965" indent="-342265">
              <a:spcBef>
                <a:spcPts val="1420"/>
              </a:spcBef>
              <a:spcAft>
                <a:spcPts val="800"/>
              </a:spcAft>
              <a:buFont typeface="Wingdings"/>
              <a:buChar char=""/>
              <a:tabLst>
                <a:tab pos="354965" algn="l"/>
              </a:tabLst>
            </a:pPr>
            <a:endParaRPr lang="pt-BR" sz="2200" spc="-10" dirty="0">
              <a:latin typeface="Calibri"/>
              <a:cs typeface="Calibri"/>
            </a:endParaRPr>
          </a:p>
        </p:txBody>
      </p:sp>
      <p:sp>
        <p:nvSpPr>
          <p:cNvPr id="4" name="Retângulo 3">
            <a:extLst>
              <a:ext uri="{FF2B5EF4-FFF2-40B4-BE49-F238E27FC236}">
                <a16:creationId xmlns:a16="http://schemas.microsoft.com/office/drawing/2014/main" id="{364BBED0-DDCD-39F7-60FF-6632310BBBD0}"/>
              </a:ext>
            </a:extLst>
          </p:cNvPr>
          <p:cNvSpPr/>
          <p:nvPr/>
        </p:nvSpPr>
        <p:spPr>
          <a:xfrm>
            <a:off x="10612722" y="6231174"/>
            <a:ext cx="1579278" cy="430887"/>
          </a:xfrm>
          <a:prstGeom prst="rect">
            <a:avLst/>
          </a:prstGeom>
        </p:spPr>
        <p:txBody>
          <a:bodyPr wrap="none">
            <a:spAutoFit/>
          </a:bodyPr>
          <a:lstStyle/>
          <a:p>
            <a:r>
              <a:rPr lang="pt-BR" sz="1100" dirty="0"/>
              <a:t>Demonstrar links úteis</a:t>
            </a:r>
          </a:p>
          <a:p>
            <a:endParaRPr lang="pt-BR" sz="1100" dirty="0"/>
          </a:p>
        </p:txBody>
      </p:sp>
    </p:spTree>
    <p:extLst>
      <p:ext uri="{BB962C8B-B14F-4D97-AF65-F5344CB8AC3E}">
        <p14:creationId xmlns:p14="http://schemas.microsoft.com/office/powerpoint/2010/main" val="3724848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378C42B3-41EA-FF52-9DED-79A94653D82A}"/>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NOTAS FISCAIS - </a:t>
            </a:r>
            <a:r>
              <a:rPr lang="pt-BR" sz="900" dirty="0">
                <a:solidFill>
                  <a:srgbClr val="FFFFFF"/>
                </a:solidFill>
                <a:latin typeface="Calibri"/>
                <a:cs typeface="Calibri"/>
              </a:rPr>
              <a:t>Deliberação CEETEPS nº 105, de 13 de novembro de  2025</a:t>
            </a:r>
          </a:p>
        </p:txBody>
      </p:sp>
      <p:sp>
        <p:nvSpPr>
          <p:cNvPr id="4" name="CaixaDeTexto 3">
            <a:extLst>
              <a:ext uri="{FF2B5EF4-FFF2-40B4-BE49-F238E27FC236}">
                <a16:creationId xmlns:a16="http://schemas.microsoft.com/office/drawing/2014/main" id="{393982FF-57CC-615B-7C2B-4FD5777136B0}"/>
              </a:ext>
            </a:extLst>
          </p:cNvPr>
          <p:cNvSpPr txBox="1"/>
          <p:nvPr/>
        </p:nvSpPr>
        <p:spPr>
          <a:xfrm>
            <a:off x="268172" y="1084876"/>
            <a:ext cx="11655655" cy="5632311"/>
          </a:xfrm>
          <a:prstGeom prst="rect">
            <a:avLst/>
          </a:prstGeom>
          <a:noFill/>
        </p:spPr>
        <p:txBody>
          <a:bodyPr wrap="square">
            <a:spAutoFit/>
          </a:bodyPr>
          <a:lstStyle/>
          <a:p>
            <a:r>
              <a:rPr lang="pt-BR" dirty="0">
                <a:latin typeface="Calibri" panose="020F0502020204030204" pitchFamily="34" charset="0"/>
                <a:ea typeface="Calibri" panose="020F0502020204030204" pitchFamily="34" charset="0"/>
                <a:cs typeface="Calibri" panose="020F0502020204030204" pitchFamily="34" charset="0"/>
              </a:rPr>
              <a:t>Art. 18 - Fica estabelecida a obrigatoriedade da APM promover a verificação da autenticidade de todas as Notas Fiscais apresentadas, sejam elas de produtos, serviços ou de consumo, como condição indispensável para sua aceitação e processamento. </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§1º - A conferência da validade das Notas Fiscais Eletrônicas (NF-e e NFC-e) deverá ser realizada mediante consulta da chave de acesso de 44 dígitos nos seguintes portais oficiais: </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I - Portal Nacional da Nota https://www.nfe.fazenda.gov.br/portal/consulta.aspx; e Fiscal Eletrônica II - Portal da Secretaria da Fazenda (SEFAZ) do Estado emissor da Nota Fiscal. (NF-e): </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§2º - A verificação da autenticidade das Notas Fiscais de Serviços Eletrônicas (NFS-e) deverá ser efetuada no portal eletrônico da respectiva Prefeitura Municipal, conforme regulamentação local, ou, quando disponível, no Ambiente Nacional da NFS-e. </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§3º - A aceitação das Notas Fiscais ficará condicionada à comprovação de suas regularidades nos sistemas oficiais, sendo vedada a utilização de documentos que não constem como válidos ou que apresentem indícios de fraude.</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§4º - Os documentos que tratam o caput deste artigo deverão ser assinados e emitidos com os respectivos tributos, de acordo com a legislação aplicável, para que sejam recolhidos, pela APM, podendo ser pagos com recursos do próprio subprograma, desde que não haja incidência de juros e/ou multas.</a:t>
            </a:r>
          </a:p>
        </p:txBody>
      </p:sp>
    </p:spTree>
    <p:extLst>
      <p:ext uri="{BB962C8B-B14F-4D97-AF65-F5344CB8AC3E}">
        <p14:creationId xmlns:p14="http://schemas.microsoft.com/office/powerpoint/2010/main" val="3962265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9CBC45CE-7B03-E80B-211B-6B8ED7E806AD}"/>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NOTAS FISCAIS - </a:t>
            </a:r>
            <a:r>
              <a:rPr lang="pt-BR" sz="900" dirty="0">
                <a:solidFill>
                  <a:srgbClr val="FFFFFF"/>
                </a:solidFill>
                <a:latin typeface="Calibri"/>
                <a:cs typeface="Calibri"/>
              </a:rPr>
              <a:t>Deliberação CEETEPS nº 105, de 13 de novembro de  2025</a:t>
            </a:r>
          </a:p>
        </p:txBody>
      </p:sp>
      <p:sp>
        <p:nvSpPr>
          <p:cNvPr id="4" name="CaixaDeTexto 3">
            <a:extLst>
              <a:ext uri="{FF2B5EF4-FFF2-40B4-BE49-F238E27FC236}">
                <a16:creationId xmlns:a16="http://schemas.microsoft.com/office/drawing/2014/main" id="{54921809-B64B-F697-DEF3-01D0C950E138}"/>
              </a:ext>
            </a:extLst>
          </p:cNvPr>
          <p:cNvSpPr txBox="1"/>
          <p:nvPr/>
        </p:nvSpPr>
        <p:spPr>
          <a:xfrm>
            <a:off x="268172" y="1237276"/>
            <a:ext cx="11255829" cy="769441"/>
          </a:xfrm>
          <a:prstGeom prst="rect">
            <a:avLst/>
          </a:prstGeom>
          <a:noFill/>
        </p:spPr>
        <p:txBody>
          <a:bodyPr wrap="square">
            <a:spAutoFit/>
          </a:bodyPr>
          <a:lstStyle/>
          <a:p>
            <a:pPr algn="just"/>
            <a:r>
              <a:rPr lang="pt-BR" sz="2200" spc="-10" dirty="0">
                <a:latin typeface="Calibri"/>
                <a:cs typeface="Calibri"/>
              </a:rPr>
              <a:t>O Diretor Executivo da APM acessa o site, através do endereço eletrônico </a:t>
            </a:r>
            <a:r>
              <a:rPr lang="pt-BR" sz="2200" spc="-10" dirty="0">
                <a:latin typeface="Calibri"/>
                <a:cs typeface="Calibri"/>
                <a:hlinkClick r:id="rId2">
                  <a:extLst>
                    <a:ext uri="{A12FA001-AC4F-418D-AE19-62706E023703}">
                      <ahyp:hlinkClr xmlns:ahyp="http://schemas.microsoft.com/office/drawing/2018/hyperlinkcolor" val="tx"/>
                    </a:ext>
                  </a:extLst>
                </a:hlinkClick>
              </a:rPr>
              <a:t>https://www.nfe.fazenda.gov.br/portal/consulta.aspx</a:t>
            </a:r>
            <a:r>
              <a:rPr lang="pt-BR" sz="2200" spc="-10" dirty="0">
                <a:latin typeface="Calibri"/>
                <a:cs typeface="Calibri"/>
              </a:rPr>
              <a:t> </a:t>
            </a:r>
          </a:p>
        </p:txBody>
      </p:sp>
      <p:pic>
        <p:nvPicPr>
          <p:cNvPr id="12" name="Imagem 11">
            <a:extLst>
              <a:ext uri="{FF2B5EF4-FFF2-40B4-BE49-F238E27FC236}">
                <a16:creationId xmlns:a16="http://schemas.microsoft.com/office/drawing/2014/main" id="{086DA979-0F27-A665-376E-334536646746}"/>
              </a:ext>
            </a:extLst>
          </p:cNvPr>
          <p:cNvPicPr>
            <a:picLocks noChangeAspect="1"/>
          </p:cNvPicPr>
          <p:nvPr/>
        </p:nvPicPr>
        <p:blipFill>
          <a:blip r:embed="rId3"/>
          <a:stretch>
            <a:fillRect/>
          </a:stretch>
        </p:blipFill>
        <p:spPr>
          <a:xfrm>
            <a:off x="2523602" y="2191775"/>
            <a:ext cx="7144796" cy="4262862"/>
          </a:xfrm>
          <a:prstGeom prst="rect">
            <a:avLst/>
          </a:prstGeom>
          <a:ln w="19050">
            <a:solidFill>
              <a:schemeClr val="tx1"/>
            </a:solidFill>
          </a:ln>
        </p:spPr>
      </p:pic>
    </p:spTree>
    <p:extLst>
      <p:ext uri="{BB962C8B-B14F-4D97-AF65-F5344CB8AC3E}">
        <p14:creationId xmlns:p14="http://schemas.microsoft.com/office/powerpoint/2010/main" val="3742252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C30D3BE2-8332-A869-6FF5-FAE019CD7308}"/>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NOTAS FISCAIS - </a:t>
            </a:r>
            <a:r>
              <a:rPr lang="pt-BR" sz="900" dirty="0">
                <a:solidFill>
                  <a:srgbClr val="FFFFFF"/>
                </a:solidFill>
                <a:latin typeface="Calibri"/>
                <a:cs typeface="Calibri"/>
              </a:rPr>
              <a:t>Deliberação CEETEPS nº 105, de 13 de novembro de  2025</a:t>
            </a:r>
          </a:p>
        </p:txBody>
      </p:sp>
      <p:sp>
        <p:nvSpPr>
          <p:cNvPr id="3" name="object 2"/>
          <p:cNvSpPr txBox="1">
            <a:spLocks/>
          </p:cNvSpPr>
          <p:nvPr/>
        </p:nvSpPr>
        <p:spPr>
          <a:xfrm>
            <a:off x="1630828" y="1651448"/>
            <a:ext cx="11268252" cy="660385"/>
          </a:xfrm>
          <a:prstGeom prst="rect">
            <a:avLst/>
          </a:prstGeom>
        </p:spPr>
        <p:txBody>
          <a:bodyPr vert="horz" wrap="square" lIns="0" tIns="318718"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pt-BR" sz="2200" spc="-10" dirty="0">
                <a:latin typeface="Calibri"/>
                <a:ea typeface="+mn-ea"/>
                <a:cs typeface="Calibri"/>
              </a:rPr>
              <a:t>Clicar em: Serviços</a:t>
            </a:r>
          </a:p>
        </p:txBody>
      </p:sp>
      <p:pic>
        <p:nvPicPr>
          <p:cNvPr id="8" name="Imagem 7">
            <a:extLst>
              <a:ext uri="{FF2B5EF4-FFF2-40B4-BE49-F238E27FC236}">
                <a16:creationId xmlns:a16="http://schemas.microsoft.com/office/drawing/2014/main" id="{98175E3C-4A78-C9AA-357B-C0F053D0994C}"/>
              </a:ext>
            </a:extLst>
          </p:cNvPr>
          <p:cNvPicPr>
            <a:picLocks noChangeAspect="1"/>
          </p:cNvPicPr>
          <p:nvPr/>
        </p:nvPicPr>
        <p:blipFill>
          <a:blip r:embed="rId2"/>
          <a:stretch>
            <a:fillRect/>
          </a:stretch>
        </p:blipFill>
        <p:spPr>
          <a:xfrm>
            <a:off x="1630828" y="2487144"/>
            <a:ext cx="9583487" cy="3429479"/>
          </a:xfrm>
          <a:prstGeom prst="rect">
            <a:avLst/>
          </a:prstGeom>
          <a:ln w="28575">
            <a:solidFill>
              <a:schemeClr val="tx1"/>
            </a:solidFill>
          </a:ln>
        </p:spPr>
      </p:pic>
      <p:sp>
        <p:nvSpPr>
          <p:cNvPr id="10" name="object 6">
            <a:extLst>
              <a:ext uri="{FF2B5EF4-FFF2-40B4-BE49-F238E27FC236}">
                <a16:creationId xmlns:a16="http://schemas.microsoft.com/office/drawing/2014/main" id="{0BB61F43-E1B6-CFD1-E41C-B77538BE0743}"/>
              </a:ext>
            </a:extLst>
          </p:cNvPr>
          <p:cNvSpPr/>
          <p:nvPr/>
        </p:nvSpPr>
        <p:spPr>
          <a:xfrm rot="11708420">
            <a:off x="662027" y="3645068"/>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1" name="Elipse 10">
            <a:extLst>
              <a:ext uri="{FF2B5EF4-FFF2-40B4-BE49-F238E27FC236}">
                <a16:creationId xmlns:a16="http://schemas.microsoft.com/office/drawing/2014/main" id="{FF25DFCF-DD99-148C-FB0E-79BD7E08CAEF}"/>
              </a:ext>
            </a:extLst>
          </p:cNvPr>
          <p:cNvSpPr/>
          <p:nvPr/>
        </p:nvSpPr>
        <p:spPr>
          <a:xfrm>
            <a:off x="2002972" y="3650148"/>
            <a:ext cx="965729" cy="32313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6608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718E4C9E-DE80-F2C0-CEA9-720D16741178}"/>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NOTAS FISCAIS - </a:t>
            </a:r>
            <a:r>
              <a:rPr lang="pt-BR" sz="900" dirty="0">
                <a:solidFill>
                  <a:srgbClr val="FFFFFF"/>
                </a:solidFill>
                <a:latin typeface="Calibri"/>
                <a:cs typeface="Calibri"/>
              </a:rPr>
              <a:t>Deliberação CEETEPS nº 105, de 13 de novembro de  2025</a:t>
            </a:r>
          </a:p>
        </p:txBody>
      </p:sp>
      <p:sp>
        <p:nvSpPr>
          <p:cNvPr id="10" name="object 10"/>
          <p:cNvSpPr txBox="1"/>
          <p:nvPr/>
        </p:nvSpPr>
        <p:spPr>
          <a:xfrm>
            <a:off x="7832416" y="4949008"/>
            <a:ext cx="32061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Inserir</a:t>
            </a:r>
            <a:r>
              <a:rPr sz="1800" spc="-35" dirty="0">
                <a:latin typeface="Calibri"/>
                <a:cs typeface="Calibri"/>
              </a:rPr>
              <a:t> </a:t>
            </a:r>
            <a:r>
              <a:rPr sz="1800" dirty="0">
                <a:latin typeface="Calibri"/>
                <a:cs typeface="Calibri"/>
              </a:rPr>
              <a:t>a</a:t>
            </a:r>
            <a:r>
              <a:rPr sz="1800" spc="-30" dirty="0">
                <a:latin typeface="Calibri"/>
                <a:cs typeface="Calibri"/>
              </a:rPr>
              <a:t> </a:t>
            </a:r>
            <a:r>
              <a:rPr sz="1800" dirty="0">
                <a:latin typeface="Calibri"/>
                <a:cs typeface="Calibri"/>
              </a:rPr>
              <a:t>Senha</a:t>
            </a:r>
            <a:r>
              <a:rPr sz="1800" spc="-35" dirty="0">
                <a:latin typeface="Calibri"/>
                <a:cs typeface="Calibri"/>
              </a:rPr>
              <a:t> </a:t>
            </a:r>
            <a:r>
              <a:rPr sz="1800" dirty="0">
                <a:latin typeface="Calibri"/>
                <a:cs typeface="Calibri"/>
              </a:rPr>
              <a:t>e</a:t>
            </a:r>
            <a:r>
              <a:rPr sz="1800" spc="-20" dirty="0">
                <a:latin typeface="Calibri"/>
                <a:cs typeface="Calibri"/>
              </a:rPr>
              <a:t> </a:t>
            </a:r>
            <a:r>
              <a:rPr sz="1800" dirty="0">
                <a:latin typeface="Calibri"/>
                <a:cs typeface="Calibri"/>
              </a:rPr>
              <a:t>Clicar</a:t>
            </a:r>
            <a:r>
              <a:rPr sz="1800" spc="-25" dirty="0">
                <a:latin typeface="Calibri"/>
                <a:cs typeface="Calibri"/>
              </a:rPr>
              <a:t> </a:t>
            </a:r>
            <a:r>
              <a:rPr sz="1800" dirty="0">
                <a:latin typeface="Calibri"/>
                <a:cs typeface="Calibri"/>
              </a:rPr>
              <a:t>em</a:t>
            </a:r>
            <a:r>
              <a:rPr sz="1800" spc="-15" dirty="0">
                <a:latin typeface="Calibri"/>
                <a:cs typeface="Calibri"/>
              </a:rPr>
              <a:t> </a:t>
            </a:r>
            <a:r>
              <a:rPr sz="1800" spc="-10" dirty="0">
                <a:latin typeface="Calibri"/>
                <a:cs typeface="Calibri"/>
              </a:rPr>
              <a:t>Assinar</a:t>
            </a:r>
            <a:endParaRPr sz="1800">
              <a:latin typeface="Calibri"/>
              <a:cs typeface="Calibri"/>
            </a:endParaRPr>
          </a:p>
        </p:txBody>
      </p:sp>
      <p:pic>
        <p:nvPicPr>
          <p:cNvPr id="13" name="Imagem 12">
            <a:extLst>
              <a:ext uri="{FF2B5EF4-FFF2-40B4-BE49-F238E27FC236}">
                <a16:creationId xmlns:a16="http://schemas.microsoft.com/office/drawing/2014/main" id="{DE282862-5A5B-BA12-618B-E1CDA502C242}"/>
              </a:ext>
            </a:extLst>
          </p:cNvPr>
          <p:cNvPicPr>
            <a:picLocks noChangeAspect="1"/>
          </p:cNvPicPr>
          <p:nvPr/>
        </p:nvPicPr>
        <p:blipFill>
          <a:blip r:embed="rId2"/>
          <a:stretch>
            <a:fillRect/>
          </a:stretch>
        </p:blipFill>
        <p:spPr>
          <a:xfrm>
            <a:off x="1434884" y="2530689"/>
            <a:ext cx="9583487" cy="3429479"/>
          </a:xfrm>
          <a:prstGeom prst="rect">
            <a:avLst/>
          </a:prstGeom>
          <a:ln w="28575">
            <a:solidFill>
              <a:schemeClr val="tx1"/>
            </a:solidFill>
          </a:ln>
        </p:spPr>
      </p:pic>
      <p:sp>
        <p:nvSpPr>
          <p:cNvPr id="14" name="object 6">
            <a:extLst>
              <a:ext uri="{FF2B5EF4-FFF2-40B4-BE49-F238E27FC236}">
                <a16:creationId xmlns:a16="http://schemas.microsoft.com/office/drawing/2014/main" id="{FC80DD94-9D37-BC5E-7732-ED409F886A80}"/>
              </a:ext>
            </a:extLst>
          </p:cNvPr>
          <p:cNvSpPr/>
          <p:nvPr/>
        </p:nvSpPr>
        <p:spPr>
          <a:xfrm rot="11708420">
            <a:off x="466083" y="3935147"/>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16" name="Elipse 15">
            <a:extLst>
              <a:ext uri="{FF2B5EF4-FFF2-40B4-BE49-F238E27FC236}">
                <a16:creationId xmlns:a16="http://schemas.microsoft.com/office/drawing/2014/main" id="{CF0630C2-D2BE-2DCC-A7F5-235660E2CBDD}"/>
              </a:ext>
            </a:extLst>
          </p:cNvPr>
          <p:cNvSpPr/>
          <p:nvPr/>
        </p:nvSpPr>
        <p:spPr>
          <a:xfrm>
            <a:off x="1707457" y="3969159"/>
            <a:ext cx="1238302" cy="27627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object 2"/>
          <p:cNvSpPr txBox="1"/>
          <p:nvPr/>
        </p:nvSpPr>
        <p:spPr>
          <a:xfrm>
            <a:off x="1434884" y="2019936"/>
            <a:ext cx="3881527" cy="351378"/>
          </a:xfrm>
          <a:prstGeom prst="rect">
            <a:avLst/>
          </a:prstGeom>
        </p:spPr>
        <p:txBody>
          <a:bodyPr vert="horz" wrap="square" lIns="0" tIns="12700" rIns="0" bIns="0" rtlCol="0">
            <a:spAutoFit/>
          </a:bodyPr>
          <a:lstStyle/>
          <a:p>
            <a:pPr marL="12700">
              <a:spcBef>
                <a:spcPts val="100"/>
              </a:spcBef>
            </a:pPr>
            <a:r>
              <a:rPr lang="pt-BR" sz="2200" spc="-10" dirty="0">
                <a:latin typeface="Calibri"/>
                <a:cs typeface="Calibri"/>
              </a:rPr>
              <a:t>Clicar em: Consultar NF-e</a:t>
            </a:r>
            <a:endParaRPr sz="2200" spc="-10" dirty="0">
              <a:latin typeface="Calibri"/>
              <a:cs typeface="Calibri"/>
            </a:endParaRPr>
          </a:p>
        </p:txBody>
      </p:sp>
    </p:spTree>
    <p:extLst>
      <p:ext uri="{BB962C8B-B14F-4D97-AF65-F5344CB8AC3E}">
        <p14:creationId xmlns:p14="http://schemas.microsoft.com/office/powerpoint/2010/main" val="3835355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9BD4D94E-D83E-E31A-F089-7166826C8012}"/>
              </a:ext>
            </a:extLst>
          </p:cNvPr>
          <p:cNvSpPr txBox="1">
            <a:spLocks/>
          </p:cNvSpPr>
          <p:nvPr/>
        </p:nvSpPr>
        <p:spPr>
          <a:xfrm>
            <a:off x="268172"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NOTAS FISCAIS - </a:t>
            </a:r>
            <a:r>
              <a:rPr lang="pt-BR" sz="900" dirty="0">
                <a:solidFill>
                  <a:srgbClr val="FFFFFF"/>
                </a:solidFill>
                <a:latin typeface="Calibri"/>
                <a:cs typeface="Calibri"/>
              </a:rPr>
              <a:t>Deliberação CEETEPS nº 105, de 13 de novembro de  2025</a:t>
            </a:r>
          </a:p>
        </p:txBody>
      </p:sp>
      <p:pic>
        <p:nvPicPr>
          <p:cNvPr id="14" name="Imagem 13">
            <a:extLst>
              <a:ext uri="{FF2B5EF4-FFF2-40B4-BE49-F238E27FC236}">
                <a16:creationId xmlns:a16="http://schemas.microsoft.com/office/drawing/2014/main" id="{28EC00EB-D7B9-C62C-BC61-B3F00471EA5C}"/>
              </a:ext>
            </a:extLst>
          </p:cNvPr>
          <p:cNvPicPr>
            <a:picLocks noChangeAspect="1"/>
          </p:cNvPicPr>
          <p:nvPr/>
        </p:nvPicPr>
        <p:blipFill>
          <a:blip r:embed="rId2"/>
          <a:stretch>
            <a:fillRect/>
          </a:stretch>
        </p:blipFill>
        <p:spPr>
          <a:xfrm>
            <a:off x="450987" y="2046514"/>
            <a:ext cx="9697803" cy="4448796"/>
          </a:xfrm>
          <a:prstGeom prst="rect">
            <a:avLst/>
          </a:prstGeom>
          <a:ln w="28575">
            <a:solidFill>
              <a:schemeClr val="tx1"/>
            </a:solidFill>
          </a:ln>
        </p:spPr>
      </p:pic>
      <p:sp>
        <p:nvSpPr>
          <p:cNvPr id="15" name="object 5">
            <a:extLst>
              <a:ext uri="{FF2B5EF4-FFF2-40B4-BE49-F238E27FC236}">
                <a16:creationId xmlns:a16="http://schemas.microsoft.com/office/drawing/2014/main" id="{B2908E39-D00F-4752-B384-5C33884D5D42}"/>
              </a:ext>
            </a:extLst>
          </p:cNvPr>
          <p:cNvSpPr txBox="1"/>
          <p:nvPr/>
        </p:nvSpPr>
        <p:spPr>
          <a:xfrm>
            <a:off x="8017292" y="2226092"/>
            <a:ext cx="15373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Preenchimento:</a:t>
            </a:r>
            <a:endParaRPr sz="1800" dirty="0">
              <a:latin typeface="Calibri"/>
              <a:cs typeface="Calibri"/>
            </a:endParaRPr>
          </a:p>
        </p:txBody>
      </p:sp>
      <p:sp>
        <p:nvSpPr>
          <p:cNvPr id="17" name="object 4">
            <a:extLst>
              <a:ext uri="{FF2B5EF4-FFF2-40B4-BE49-F238E27FC236}">
                <a16:creationId xmlns:a16="http://schemas.microsoft.com/office/drawing/2014/main" id="{FF423260-805B-C63C-873E-4E9AE3B5EB9A}"/>
              </a:ext>
            </a:extLst>
          </p:cNvPr>
          <p:cNvSpPr txBox="1"/>
          <p:nvPr/>
        </p:nvSpPr>
        <p:spPr>
          <a:xfrm>
            <a:off x="5380899" y="2550796"/>
            <a:ext cx="6649720" cy="977191"/>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latin typeface="Calibri"/>
                <a:cs typeface="Calibri"/>
              </a:rPr>
              <a:t>Chave de Acesso da NF-e</a:t>
            </a:r>
            <a:r>
              <a:rPr sz="1400" b="1" spc="-10" dirty="0">
                <a:latin typeface="Calibri"/>
                <a:cs typeface="Calibri"/>
              </a:rPr>
              <a:t>:</a:t>
            </a:r>
            <a:r>
              <a:rPr sz="1400" b="1" spc="-20" dirty="0">
                <a:latin typeface="Calibri"/>
                <a:cs typeface="Calibri"/>
              </a:rPr>
              <a:t> </a:t>
            </a:r>
            <a:r>
              <a:rPr lang="pt-BR" sz="1400" b="1" spc="-25" dirty="0">
                <a:latin typeface="Calibri"/>
                <a:cs typeface="Calibri"/>
              </a:rPr>
              <a:t>Digitar o número da NF-e</a:t>
            </a:r>
            <a:endParaRPr sz="1400" dirty="0">
              <a:latin typeface="Calibri"/>
              <a:cs typeface="Calibri"/>
            </a:endParaRPr>
          </a:p>
          <a:p>
            <a:pPr marL="317500">
              <a:lnSpc>
                <a:spcPct val="100000"/>
              </a:lnSpc>
              <a:spcBef>
                <a:spcPts val="840"/>
              </a:spcBef>
            </a:pPr>
            <a:r>
              <a:rPr lang="pt-BR" sz="1400" b="1" dirty="0">
                <a:latin typeface="Calibri"/>
                <a:cs typeface="Calibri"/>
              </a:rPr>
              <a:t>Caixa Sou humano</a:t>
            </a:r>
            <a:r>
              <a:rPr sz="1400" b="1" dirty="0">
                <a:latin typeface="Calibri"/>
                <a:cs typeface="Calibri"/>
              </a:rPr>
              <a:t>:</a:t>
            </a:r>
            <a:r>
              <a:rPr lang="pt-BR" sz="1400" b="1" dirty="0">
                <a:latin typeface="Calibri"/>
                <a:cs typeface="Calibri"/>
              </a:rPr>
              <a:t> Selecionar</a:t>
            </a:r>
            <a:r>
              <a:rPr sz="1400" b="1" spc="-45" dirty="0">
                <a:latin typeface="Calibri"/>
                <a:cs typeface="Calibri"/>
              </a:rPr>
              <a:t> </a:t>
            </a:r>
            <a:endParaRPr sz="1400" dirty="0">
              <a:latin typeface="Calibri"/>
              <a:cs typeface="Calibri"/>
            </a:endParaRPr>
          </a:p>
          <a:p>
            <a:pPr marL="317500">
              <a:lnSpc>
                <a:spcPct val="100000"/>
              </a:lnSpc>
              <a:spcBef>
                <a:spcPts val="840"/>
              </a:spcBef>
            </a:pPr>
            <a:r>
              <a:rPr lang="pt-BR" sz="1400" b="1" dirty="0">
                <a:latin typeface="Calibri"/>
                <a:cs typeface="Calibri"/>
              </a:rPr>
              <a:t>Clicar em: Continuar</a:t>
            </a:r>
            <a:r>
              <a:rPr sz="1400" b="1" spc="-40" dirty="0">
                <a:latin typeface="Calibri"/>
                <a:cs typeface="Calibri"/>
              </a:rPr>
              <a:t> </a:t>
            </a:r>
            <a:endParaRPr sz="1400" dirty="0">
              <a:latin typeface="Calibri"/>
              <a:cs typeface="Calibri"/>
            </a:endParaRPr>
          </a:p>
        </p:txBody>
      </p:sp>
      <p:pic>
        <p:nvPicPr>
          <p:cNvPr id="19" name="Imagem 18">
            <a:extLst>
              <a:ext uri="{FF2B5EF4-FFF2-40B4-BE49-F238E27FC236}">
                <a16:creationId xmlns:a16="http://schemas.microsoft.com/office/drawing/2014/main" id="{911460A1-6469-2EA9-1B70-110A3DD05FD4}"/>
              </a:ext>
            </a:extLst>
          </p:cNvPr>
          <p:cNvPicPr>
            <a:picLocks noChangeAspect="1"/>
          </p:cNvPicPr>
          <p:nvPr/>
        </p:nvPicPr>
        <p:blipFill>
          <a:blip r:embed="rId3"/>
          <a:stretch>
            <a:fillRect/>
          </a:stretch>
        </p:blipFill>
        <p:spPr>
          <a:xfrm>
            <a:off x="2732314" y="5323114"/>
            <a:ext cx="1448002" cy="495369"/>
          </a:xfrm>
          <a:prstGeom prst="rect">
            <a:avLst/>
          </a:prstGeom>
        </p:spPr>
      </p:pic>
      <p:sp>
        <p:nvSpPr>
          <p:cNvPr id="20" name="object 6">
            <a:extLst>
              <a:ext uri="{FF2B5EF4-FFF2-40B4-BE49-F238E27FC236}">
                <a16:creationId xmlns:a16="http://schemas.microsoft.com/office/drawing/2014/main" id="{AC78240B-1E07-06FD-DB29-F495ED66AACC}"/>
              </a:ext>
            </a:extLst>
          </p:cNvPr>
          <p:cNvSpPr/>
          <p:nvPr/>
        </p:nvSpPr>
        <p:spPr>
          <a:xfrm rot="11708420">
            <a:off x="1315169" y="4785038"/>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22" name="object 6">
            <a:extLst>
              <a:ext uri="{FF2B5EF4-FFF2-40B4-BE49-F238E27FC236}">
                <a16:creationId xmlns:a16="http://schemas.microsoft.com/office/drawing/2014/main" id="{DB4E3BCF-6E91-6477-25DF-7AD13D018001}"/>
              </a:ext>
            </a:extLst>
          </p:cNvPr>
          <p:cNvSpPr/>
          <p:nvPr/>
        </p:nvSpPr>
        <p:spPr>
          <a:xfrm rot="11708420">
            <a:off x="1296068" y="5317631"/>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23" name="object 6">
            <a:extLst>
              <a:ext uri="{FF2B5EF4-FFF2-40B4-BE49-F238E27FC236}">
                <a16:creationId xmlns:a16="http://schemas.microsoft.com/office/drawing/2014/main" id="{7BB4E03A-F5BE-EF83-E539-E3A239B48D08}"/>
              </a:ext>
            </a:extLst>
          </p:cNvPr>
          <p:cNvSpPr/>
          <p:nvPr/>
        </p:nvSpPr>
        <p:spPr>
          <a:xfrm rot="11708420">
            <a:off x="2058068" y="5927231"/>
            <a:ext cx="1176990" cy="391160"/>
          </a:xfrm>
          <a:custGeom>
            <a:avLst/>
            <a:gdLst/>
            <a:ahLst/>
            <a:cxnLst/>
            <a:rect l="l" t="t" r="r" b="b"/>
            <a:pathLst>
              <a:path w="2458720" h="391160">
                <a:moveTo>
                  <a:pt x="159892" y="220725"/>
                </a:moveTo>
                <a:lnTo>
                  <a:pt x="0" y="326516"/>
                </a:lnTo>
                <a:lnTo>
                  <a:pt x="180466" y="390905"/>
                </a:lnTo>
                <a:lnTo>
                  <a:pt x="174033" y="337692"/>
                </a:lnTo>
                <a:lnTo>
                  <a:pt x="145287" y="337692"/>
                </a:lnTo>
                <a:lnTo>
                  <a:pt x="138302" y="280923"/>
                </a:lnTo>
                <a:lnTo>
                  <a:pt x="166752" y="277468"/>
                </a:lnTo>
                <a:lnTo>
                  <a:pt x="159892" y="220725"/>
                </a:lnTo>
                <a:close/>
              </a:path>
              <a:path w="2458720" h="391160">
                <a:moveTo>
                  <a:pt x="166752" y="277468"/>
                </a:moveTo>
                <a:lnTo>
                  <a:pt x="138302" y="280923"/>
                </a:lnTo>
                <a:lnTo>
                  <a:pt x="145287" y="337692"/>
                </a:lnTo>
                <a:lnTo>
                  <a:pt x="173617" y="334252"/>
                </a:lnTo>
                <a:lnTo>
                  <a:pt x="166752" y="277468"/>
                </a:lnTo>
                <a:close/>
              </a:path>
              <a:path w="2458720" h="391160">
                <a:moveTo>
                  <a:pt x="173617" y="334252"/>
                </a:moveTo>
                <a:lnTo>
                  <a:pt x="145287" y="337692"/>
                </a:lnTo>
                <a:lnTo>
                  <a:pt x="174033" y="337692"/>
                </a:lnTo>
                <a:lnTo>
                  <a:pt x="173617" y="334252"/>
                </a:lnTo>
                <a:close/>
              </a:path>
              <a:path w="2458720" h="391160">
                <a:moveTo>
                  <a:pt x="2451480" y="0"/>
                </a:moveTo>
                <a:lnTo>
                  <a:pt x="166752" y="277468"/>
                </a:lnTo>
                <a:lnTo>
                  <a:pt x="173617" y="334252"/>
                </a:lnTo>
                <a:lnTo>
                  <a:pt x="2458338" y="56768"/>
                </a:lnTo>
                <a:lnTo>
                  <a:pt x="2451480" y="0"/>
                </a:lnTo>
                <a:close/>
              </a:path>
            </a:pathLst>
          </a:custGeom>
          <a:solidFill>
            <a:srgbClr val="FF0000"/>
          </a:solidFill>
        </p:spPr>
        <p:txBody>
          <a:bodyPr wrap="square" lIns="0" tIns="0" rIns="0" bIns="0" rtlCol="0"/>
          <a:lstStyle/>
          <a:p>
            <a:endParaRPr/>
          </a:p>
        </p:txBody>
      </p:sp>
      <p:sp>
        <p:nvSpPr>
          <p:cNvPr id="3" name="object 2"/>
          <p:cNvSpPr txBox="1"/>
          <p:nvPr/>
        </p:nvSpPr>
        <p:spPr>
          <a:xfrm>
            <a:off x="450987" y="1584811"/>
            <a:ext cx="7081927" cy="351378"/>
          </a:xfrm>
          <a:prstGeom prst="rect">
            <a:avLst/>
          </a:prstGeom>
        </p:spPr>
        <p:txBody>
          <a:bodyPr vert="horz" wrap="square" lIns="0" tIns="12700" rIns="0" bIns="0" rtlCol="0">
            <a:spAutoFit/>
          </a:bodyPr>
          <a:lstStyle/>
          <a:p>
            <a:pPr marL="12700">
              <a:lnSpc>
                <a:spcPct val="100000"/>
              </a:lnSpc>
              <a:spcBef>
                <a:spcPts val="100"/>
              </a:spcBef>
            </a:pPr>
            <a:r>
              <a:rPr lang="pt-BR" sz="2200" spc="-10" dirty="0">
                <a:latin typeface="Calibri"/>
                <a:cs typeface="Calibri"/>
              </a:rPr>
              <a:t>Preencher os devidos campos</a:t>
            </a:r>
          </a:p>
        </p:txBody>
      </p:sp>
    </p:spTree>
    <p:extLst>
      <p:ext uri="{BB962C8B-B14F-4D97-AF65-F5344CB8AC3E}">
        <p14:creationId xmlns:p14="http://schemas.microsoft.com/office/powerpoint/2010/main" val="110956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0DC7F609-C30F-4B58-8AC3-2C59F35768AB}"/>
              </a:ext>
            </a:extLst>
          </p:cNvPr>
          <p:cNvSpPr txBox="1">
            <a:spLocks/>
          </p:cNvSpPr>
          <p:nvPr/>
        </p:nvSpPr>
        <p:spPr>
          <a:xfrm>
            <a:off x="327164" y="65374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1º Passo (após adesão): Proposta de Execução</a:t>
            </a:r>
            <a:endParaRPr lang="pt-BR" sz="2800" dirty="0">
              <a:latin typeface="Calibri"/>
              <a:cs typeface="Calibri"/>
            </a:endParaRPr>
          </a:p>
        </p:txBody>
      </p:sp>
      <p:sp>
        <p:nvSpPr>
          <p:cNvPr id="3" name="Retângulo 2">
            <a:extLst>
              <a:ext uri="{FF2B5EF4-FFF2-40B4-BE49-F238E27FC236}">
                <a16:creationId xmlns:a16="http://schemas.microsoft.com/office/drawing/2014/main" id="{F23FECB1-6C76-5F47-D8EC-6736D540BB56}"/>
              </a:ext>
            </a:extLst>
          </p:cNvPr>
          <p:cNvSpPr/>
          <p:nvPr/>
        </p:nvSpPr>
        <p:spPr>
          <a:xfrm>
            <a:off x="327164" y="1146655"/>
            <a:ext cx="11593830" cy="4093428"/>
          </a:xfrm>
          <a:prstGeom prst="rect">
            <a:avLst/>
          </a:prstGeom>
        </p:spPr>
        <p:txBody>
          <a:bodyPr wrap="square">
            <a:spAutoFit/>
          </a:bodyPr>
          <a:lstStyle/>
          <a:p>
            <a:pPr>
              <a:spcAft>
                <a:spcPts val="800"/>
              </a:spcAft>
            </a:pPr>
            <a:endParaRPr lang="pt-BR" sz="1800" kern="100" dirty="0">
              <a:effectLst/>
              <a:latin typeface="Aptos"/>
              <a:ea typeface="Aptos"/>
              <a:cs typeface="Times New Roman" panose="02020603050405020304" pitchFamily="18" charset="0"/>
            </a:endParaRPr>
          </a:p>
          <a:p>
            <a:pPr marL="354965" indent="-342265">
              <a:spcBef>
                <a:spcPts val="1420"/>
              </a:spcBef>
              <a:spcAft>
                <a:spcPts val="800"/>
              </a:spcAft>
              <a:buFont typeface="Wingdings"/>
              <a:buChar char=""/>
              <a:tabLst>
                <a:tab pos="354965" algn="l"/>
              </a:tabLst>
            </a:pPr>
            <a:r>
              <a:rPr lang="pt-BR" sz="2200" spc="-10" dirty="0">
                <a:latin typeface="Calibri"/>
                <a:cs typeface="Calibri"/>
              </a:rPr>
              <a:t>Montar a proposta no SIAF  </a:t>
            </a:r>
          </a:p>
          <a:p>
            <a:pPr marL="354965" indent="-342265">
              <a:spcBef>
                <a:spcPts val="1420"/>
              </a:spcBef>
              <a:spcAft>
                <a:spcPts val="800"/>
              </a:spcAft>
              <a:buFont typeface="Wingdings"/>
              <a:buChar char=""/>
              <a:tabLst>
                <a:tab pos="354965" algn="l"/>
              </a:tabLst>
            </a:pPr>
            <a:r>
              <a:rPr lang="pt-BR" sz="2200" spc="-10" dirty="0">
                <a:latin typeface="Calibri"/>
                <a:cs typeface="Calibri"/>
              </a:rPr>
              <a:t>Escolher os serviços permitidos  </a:t>
            </a:r>
          </a:p>
          <a:p>
            <a:pPr marL="354965" indent="-342265">
              <a:spcBef>
                <a:spcPts val="1420"/>
              </a:spcBef>
              <a:spcAft>
                <a:spcPts val="800"/>
              </a:spcAft>
              <a:buFont typeface="Wingdings"/>
              <a:buChar char=""/>
              <a:tabLst>
                <a:tab pos="354965" algn="l"/>
              </a:tabLst>
            </a:pPr>
            <a:r>
              <a:rPr lang="pt-BR" sz="2200" spc="-10" dirty="0">
                <a:latin typeface="Calibri"/>
                <a:cs typeface="Calibri"/>
              </a:rPr>
              <a:t>Preencher: justificativa, prioridade e previsão de gasto  </a:t>
            </a:r>
          </a:p>
          <a:p>
            <a:pPr marL="354965" indent="-342265">
              <a:spcBef>
                <a:spcPts val="1420"/>
              </a:spcBef>
              <a:spcAft>
                <a:spcPts val="800"/>
              </a:spcAft>
              <a:buFont typeface="Wingdings"/>
              <a:buChar char=""/>
              <a:tabLst>
                <a:tab pos="354965" algn="l"/>
              </a:tabLst>
            </a:pPr>
            <a:r>
              <a:rPr lang="pt-BR" sz="2200" spc="-10" dirty="0">
                <a:latin typeface="Calibri"/>
                <a:cs typeface="Calibri"/>
              </a:rPr>
              <a:t>Adicionar fotos para justificar o serviço (se necessário)  </a:t>
            </a:r>
          </a:p>
          <a:p>
            <a:pPr marL="354965" indent="-342265">
              <a:spcBef>
                <a:spcPts val="1420"/>
              </a:spcBef>
              <a:spcAft>
                <a:spcPts val="800"/>
              </a:spcAft>
              <a:buFont typeface="Wingdings"/>
              <a:buChar char=""/>
              <a:tabLst>
                <a:tab pos="354965" algn="l"/>
              </a:tabLst>
            </a:pPr>
            <a:r>
              <a:rPr lang="pt-BR" sz="2200" spc="-10" dirty="0">
                <a:latin typeface="Calibri"/>
                <a:cs typeface="Calibri"/>
              </a:rPr>
              <a:t>Repetir até zerar o valor disponível  </a:t>
            </a:r>
          </a:p>
          <a:p>
            <a:pPr marL="354965" indent="-342265">
              <a:spcBef>
                <a:spcPts val="1420"/>
              </a:spcBef>
              <a:spcAft>
                <a:spcPts val="800"/>
              </a:spcAft>
              <a:buFont typeface="Wingdings"/>
              <a:buChar char=""/>
              <a:tabLst>
                <a:tab pos="354965" algn="l"/>
              </a:tabLst>
            </a:pPr>
            <a:r>
              <a:rPr lang="pt-BR" sz="2200" spc="-10" dirty="0">
                <a:latin typeface="Calibri"/>
                <a:cs typeface="Calibri"/>
              </a:rPr>
              <a:t>Clicar em "Encaminhar para Análise"</a:t>
            </a:r>
          </a:p>
        </p:txBody>
      </p:sp>
    </p:spTree>
    <p:extLst>
      <p:ext uri="{BB962C8B-B14F-4D97-AF65-F5344CB8AC3E}">
        <p14:creationId xmlns:p14="http://schemas.microsoft.com/office/powerpoint/2010/main" val="2974528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A9EE4A5B-933D-FEF7-B4DF-29CF17263C72}"/>
              </a:ext>
            </a:extLst>
          </p:cNvPr>
          <p:cNvSpPr txBox="1">
            <a:spLocks/>
          </p:cNvSpPr>
          <p:nvPr/>
        </p:nvSpPr>
        <p:spPr>
          <a:xfrm>
            <a:off x="246400"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Modelo do Documento -  NOTAS FISCAIS - </a:t>
            </a:r>
            <a:r>
              <a:rPr lang="pt-BR" sz="900" dirty="0">
                <a:solidFill>
                  <a:srgbClr val="FFFFFF"/>
                </a:solidFill>
                <a:latin typeface="Calibri"/>
                <a:cs typeface="Calibri"/>
              </a:rPr>
              <a:t>Deliberação CEETEPS nº 105, de 13 de novembro de  2025</a:t>
            </a:r>
          </a:p>
        </p:txBody>
      </p:sp>
      <p:pic>
        <p:nvPicPr>
          <p:cNvPr id="3" name="Imagem 2">
            <a:extLst>
              <a:ext uri="{FF2B5EF4-FFF2-40B4-BE49-F238E27FC236}">
                <a16:creationId xmlns:a16="http://schemas.microsoft.com/office/drawing/2014/main" id="{537B7DDE-1910-AF6A-06DD-71F1DDEB98FF}"/>
              </a:ext>
            </a:extLst>
          </p:cNvPr>
          <p:cNvPicPr>
            <a:picLocks noChangeAspect="1"/>
          </p:cNvPicPr>
          <p:nvPr/>
        </p:nvPicPr>
        <p:blipFill>
          <a:blip r:embed="rId2"/>
          <a:stretch>
            <a:fillRect/>
          </a:stretch>
        </p:blipFill>
        <p:spPr>
          <a:xfrm>
            <a:off x="6226629" y="1508140"/>
            <a:ext cx="3391516" cy="4906173"/>
          </a:xfrm>
          <a:prstGeom prst="rect">
            <a:avLst/>
          </a:prstGeom>
          <a:ln w="28575">
            <a:solidFill>
              <a:schemeClr val="tx1"/>
            </a:solidFill>
          </a:ln>
        </p:spPr>
      </p:pic>
      <p:sp>
        <p:nvSpPr>
          <p:cNvPr id="5" name="object 4">
            <a:extLst>
              <a:ext uri="{FF2B5EF4-FFF2-40B4-BE49-F238E27FC236}">
                <a16:creationId xmlns:a16="http://schemas.microsoft.com/office/drawing/2014/main" id="{1C219A0B-B06D-3354-E946-407DC908B120}"/>
              </a:ext>
            </a:extLst>
          </p:cNvPr>
          <p:cNvSpPr txBox="1"/>
          <p:nvPr/>
        </p:nvSpPr>
        <p:spPr>
          <a:xfrm>
            <a:off x="1382485" y="2789208"/>
            <a:ext cx="3875314" cy="900246"/>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solidFill>
                  <a:srgbClr val="FF0000"/>
                </a:solidFill>
                <a:latin typeface="Calibri"/>
                <a:cs typeface="Calibri"/>
              </a:rPr>
              <a:t>Conferir todo o documento antes de fazer o pagamento!</a:t>
            </a:r>
          </a:p>
          <a:p>
            <a:pPr marL="317500">
              <a:lnSpc>
                <a:spcPct val="100000"/>
              </a:lnSpc>
              <a:spcBef>
                <a:spcPts val="980"/>
              </a:spcBef>
            </a:pPr>
            <a:r>
              <a:rPr lang="pt-BR" sz="1400" b="1" spc="-10" dirty="0">
                <a:solidFill>
                  <a:srgbClr val="FF0000"/>
                </a:solidFill>
                <a:latin typeface="Calibri"/>
                <a:cs typeface="Calibri"/>
              </a:rPr>
              <a:t>  </a:t>
            </a:r>
            <a:endParaRPr sz="1400" dirty="0">
              <a:solidFill>
                <a:srgbClr val="FF0000"/>
              </a:solidFill>
              <a:latin typeface="Calibri"/>
              <a:cs typeface="Calibri"/>
            </a:endParaRPr>
          </a:p>
        </p:txBody>
      </p:sp>
      <p:sp>
        <p:nvSpPr>
          <p:cNvPr id="6" name="object 4">
            <a:extLst>
              <a:ext uri="{FF2B5EF4-FFF2-40B4-BE49-F238E27FC236}">
                <a16:creationId xmlns:a16="http://schemas.microsoft.com/office/drawing/2014/main" id="{3BA6F02E-BCCD-DE39-2555-D733C4691B84}"/>
              </a:ext>
            </a:extLst>
          </p:cNvPr>
          <p:cNvSpPr txBox="1"/>
          <p:nvPr/>
        </p:nvSpPr>
        <p:spPr>
          <a:xfrm>
            <a:off x="1382485" y="3961227"/>
            <a:ext cx="3875314" cy="684803"/>
          </a:xfrm>
          <a:prstGeom prst="rect">
            <a:avLst/>
          </a:prstGeom>
          <a:solidFill>
            <a:srgbClr val="FFFFFF"/>
          </a:solidFill>
          <a:ln w="19050">
            <a:solidFill>
              <a:srgbClr val="042333"/>
            </a:solidFill>
          </a:ln>
        </p:spPr>
        <p:txBody>
          <a:bodyPr vert="horz" wrap="square" lIns="0" tIns="124460" rIns="0" bIns="0" rtlCol="0">
            <a:spAutoFit/>
          </a:bodyPr>
          <a:lstStyle/>
          <a:p>
            <a:pPr marL="317500">
              <a:lnSpc>
                <a:spcPct val="100000"/>
              </a:lnSpc>
              <a:spcBef>
                <a:spcPts val="980"/>
              </a:spcBef>
            </a:pPr>
            <a:r>
              <a:rPr lang="pt-BR" sz="1400" b="1" spc="-10" dirty="0">
                <a:solidFill>
                  <a:srgbClr val="FF0000"/>
                </a:solidFill>
                <a:latin typeface="Calibri"/>
                <a:cs typeface="Calibri"/>
              </a:rPr>
              <a:t>A Nota Fiscal deverá estar em nome da APM</a:t>
            </a:r>
          </a:p>
          <a:p>
            <a:pPr marL="317500">
              <a:lnSpc>
                <a:spcPct val="100000"/>
              </a:lnSpc>
              <a:spcBef>
                <a:spcPts val="980"/>
              </a:spcBef>
            </a:pPr>
            <a:endParaRPr sz="1400" dirty="0">
              <a:latin typeface="Calibri"/>
              <a:cs typeface="Calibri"/>
            </a:endParaRPr>
          </a:p>
        </p:txBody>
      </p:sp>
    </p:spTree>
    <p:extLst>
      <p:ext uri="{BB962C8B-B14F-4D97-AF65-F5344CB8AC3E}">
        <p14:creationId xmlns:p14="http://schemas.microsoft.com/office/powerpoint/2010/main" val="39932530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78098F2A-7845-17E6-073D-6398BE73158A}"/>
              </a:ext>
            </a:extLst>
          </p:cNvPr>
          <p:cNvSpPr txBox="1">
            <a:spLocks/>
          </p:cNvSpPr>
          <p:nvPr/>
        </p:nvSpPr>
        <p:spPr>
          <a:xfrm>
            <a:off x="246400" y="598889"/>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PAGAMENTO - </a:t>
            </a:r>
            <a:r>
              <a:rPr lang="pt-BR" sz="900" dirty="0">
                <a:solidFill>
                  <a:srgbClr val="FFFFFF"/>
                </a:solidFill>
                <a:latin typeface="Calibri"/>
                <a:cs typeface="Calibri"/>
              </a:rPr>
              <a:t>Deliberação CEETEPS nº 105, de 13 de novembro de  2025</a:t>
            </a:r>
          </a:p>
        </p:txBody>
      </p:sp>
      <p:sp>
        <p:nvSpPr>
          <p:cNvPr id="4" name="CaixaDeTexto 3">
            <a:extLst>
              <a:ext uri="{FF2B5EF4-FFF2-40B4-BE49-F238E27FC236}">
                <a16:creationId xmlns:a16="http://schemas.microsoft.com/office/drawing/2014/main" id="{178009C8-7E19-135A-9180-6B737C978E2C}"/>
              </a:ext>
            </a:extLst>
          </p:cNvPr>
          <p:cNvSpPr txBox="1"/>
          <p:nvPr/>
        </p:nvSpPr>
        <p:spPr>
          <a:xfrm>
            <a:off x="246400" y="1180798"/>
            <a:ext cx="11593829" cy="5078313"/>
          </a:xfrm>
          <a:prstGeom prst="rect">
            <a:avLst/>
          </a:prstGeom>
          <a:noFill/>
        </p:spPr>
        <p:txBody>
          <a:bodyPr wrap="square">
            <a:spAutoFit/>
          </a:bodyPr>
          <a:lstStyle/>
          <a:p>
            <a:r>
              <a:rPr lang="pt-BR" dirty="0">
                <a:latin typeface="Calibri" panose="020F0502020204030204" pitchFamily="34" charset="0"/>
                <a:ea typeface="Calibri" panose="020F0502020204030204" pitchFamily="34" charset="0"/>
                <a:cs typeface="Calibri" panose="020F0502020204030204" pitchFamily="34" charset="0"/>
              </a:rPr>
              <a:t>Art. 20 - A APM deverá realizar o pagamento ao fornecedor(a) de bens e serviços somente após a conclusão das entregas e aceite do Superintendente da ETEC, salvo se a aquisição for realizada pela Internet. </a:t>
            </a: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Art. 21 - As notas fiscais e/ou recibos deverão ser emitidos com data posterior à disponibilização dos recursos, devendo o pagamento ser autorizado somente após o recebimento do objeto e aceite do Superintendente da ETEC, salvo se a aquisição for realizada pela Internet. </a:t>
            </a: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Art. 22 - O pagamento de despesas com recursos do PDDE – Paulista deverá ser realizado somente por meio de movimentação bancária eletrônica, transferência bancária, que não incida cobrança de tarifas, vedada a realização de saque dos recursos da conta bancária específica e/ou utilização de cheque. </a:t>
            </a: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Art. 23 - A APM deverá cumprir as obrigações fiscais e trabalhistas relacionadas ao objeto contratado, de acordo com os subprogramas e a destinação dos recursos, arcando com as custas inerentes, observando a legislação vigente aplicável. Art. 24 - Caberá aos representantes da APM acompanhar e fiscalizar a entrega dos bens adquiridos e a execução dos serviços prestados, bem como, receber o respectivo objeto, mediante documento de aceite escrito e assinado pela APM.</a:t>
            </a:r>
          </a:p>
        </p:txBody>
      </p:sp>
    </p:spTree>
    <p:extLst>
      <p:ext uri="{BB962C8B-B14F-4D97-AF65-F5344CB8AC3E}">
        <p14:creationId xmlns:p14="http://schemas.microsoft.com/office/powerpoint/2010/main" val="2132024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327164" y="860577"/>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a:solidFill>
                  <a:srgbClr val="FFFFFF"/>
                </a:solidFill>
                <a:latin typeface="Calibri"/>
                <a:cs typeface="Calibri"/>
              </a:rPr>
              <a:t>                  Pontos de Atenção: Documentação Obrigatória</a:t>
            </a:r>
            <a:endParaRPr lang="pt-BR" sz="2800" dirty="0">
              <a:latin typeface="Calibri"/>
              <a:cs typeface="Calibri"/>
            </a:endParaRPr>
          </a:p>
        </p:txBody>
      </p:sp>
      <p:sp>
        <p:nvSpPr>
          <p:cNvPr id="5" name="Retângulo 4">
            <a:extLst>
              <a:ext uri="{FF2B5EF4-FFF2-40B4-BE49-F238E27FC236}">
                <a16:creationId xmlns:a16="http://schemas.microsoft.com/office/drawing/2014/main" id="{06013EF8-407C-4F7B-BB1E-E876AABD646C}"/>
              </a:ext>
            </a:extLst>
          </p:cNvPr>
          <p:cNvSpPr/>
          <p:nvPr/>
        </p:nvSpPr>
        <p:spPr>
          <a:xfrm>
            <a:off x="327164" y="1524000"/>
            <a:ext cx="11483836" cy="5114221"/>
          </a:xfrm>
          <a:prstGeom prst="rect">
            <a:avLst/>
          </a:prstGeom>
        </p:spPr>
        <p:txBody>
          <a:bodyPr wrap="square">
            <a:spAutoFit/>
          </a:bodyPr>
          <a:lstStyle/>
          <a:p>
            <a:pPr marL="354965" indent="-342265">
              <a:spcBef>
                <a:spcPts val="1420"/>
              </a:spcBef>
              <a:spcAft>
                <a:spcPts val="800"/>
              </a:spcAft>
              <a:buFont typeface="Wingdings"/>
              <a:buChar char=""/>
              <a:tabLst>
                <a:tab pos="354965" algn="l"/>
              </a:tabLst>
            </a:pPr>
            <a:r>
              <a:rPr lang="pt-BR" sz="2200" spc="-10" dirty="0">
                <a:latin typeface="Calibri"/>
                <a:cs typeface="Calibri"/>
              </a:rPr>
              <a:t>Proposta de execução validada no SIAF  </a:t>
            </a:r>
          </a:p>
          <a:p>
            <a:pPr marL="354965" indent="-342265">
              <a:spcBef>
                <a:spcPts val="1420"/>
              </a:spcBef>
              <a:spcAft>
                <a:spcPts val="800"/>
              </a:spcAft>
              <a:buFont typeface="Wingdings"/>
              <a:buChar char=""/>
              <a:tabLst>
                <a:tab pos="354965" algn="l"/>
              </a:tabLst>
            </a:pPr>
            <a:r>
              <a:rPr lang="pt-BR" sz="2200" spc="-10" dirty="0">
                <a:latin typeface="Calibri"/>
                <a:cs typeface="Calibri"/>
              </a:rPr>
              <a:t>Planilha orçamentária  </a:t>
            </a:r>
          </a:p>
          <a:p>
            <a:pPr marL="354965" indent="-342265">
              <a:spcBef>
                <a:spcPts val="1420"/>
              </a:spcBef>
              <a:spcAft>
                <a:spcPts val="800"/>
              </a:spcAft>
              <a:buFont typeface="Wingdings"/>
              <a:buChar char=""/>
              <a:tabLst>
                <a:tab pos="354965" algn="l"/>
              </a:tabLst>
            </a:pPr>
            <a:r>
              <a:rPr lang="pt-BR" sz="2200" spc="-10" dirty="0">
                <a:latin typeface="Calibri"/>
                <a:cs typeface="Calibri"/>
              </a:rPr>
              <a:t>Mínimo de </a:t>
            </a:r>
            <a:r>
              <a:rPr lang="pt-BR" sz="2200" spc="-10" dirty="0">
                <a:solidFill>
                  <a:srgbClr val="FF0000"/>
                </a:solidFill>
                <a:latin typeface="Calibri"/>
                <a:cs typeface="Calibri"/>
              </a:rPr>
              <a:t>3 orçamentos</a:t>
            </a:r>
            <a:r>
              <a:rPr lang="pt-BR" sz="2200" spc="-10" dirty="0">
                <a:latin typeface="Calibri"/>
                <a:cs typeface="Calibri"/>
              </a:rPr>
              <a:t> de fornecedores distintos  </a:t>
            </a:r>
          </a:p>
          <a:p>
            <a:pPr marL="354965" indent="-342265">
              <a:spcBef>
                <a:spcPts val="1420"/>
              </a:spcBef>
              <a:spcAft>
                <a:spcPts val="800"/>
              </a:spcAft>
              <a:buFont typeface="Wingdings"/>
              <a:buChar char=""/>
              <a:tabLst>
                <a:tab pos="354965" algn="l"/>
              </a:tabLst>
            </a:pPr>
            <a:r>
              <a:rPr lang="pt-BR" sz="2200" spc="-10" dirty="0">
                <a:latin typeface="Calibri"/>
                <a:cs typeface="Calibri"/>
              </a:rPr>
              <a:t>Consultas: CNPJ, CADIN, SIMPLES, SICAF  </a:t>
            </a:r>
          </a:p>
          <a:p>
            <a:pPr marL="354965" indent="-342265">
              <a:spcBef>
                <a:spcPts val="1420"/>
              </a:spcBef>
              <a:spcAft>
                <a:spcPts val="800"/>
              </a:spcAft>
              <a:buFont typeface="Wingdings"/>
              <a:buChar char=""/>
              <a:tabLst>
                <a:tab pos="354965" algn="l"/>
              </a:tabLst>
            </a:pPr>
            <a:r>
              <a:rPr lang="pt-BR" sz="2200" spc="-10" dirty="0">
                <a:latin typeface="Calibri"/>
                <a:cs typeface="Calibri"/>
              </a:rPr>
              <a:t>Ordem de Serviço (OS) emitida via SIAF – </a:t>
            </a:r>
            <a:r>
              <a:rPr lang="pt-BR" sz="2200" spc="-10" dirty="0">
                <a:solidFill>
                  <a:srgbClr val="FF0000"/>
                </a:solidFill>
                <a:latin typeface="Calibri"/>
                <a:cs typeface="Calibri"/>
              </a:rPr>
              <a:t>Nada começa sem OS</a:t>
            </a:r>
            <a:r>
              <a:rPr lang="pt-BR" sz="2200" spc="-10" dirty="0">
                <a:latin typeface="Calibri"/>
                <a:cs typeface="Calibri"/>
              </a:rPr>
              <a:t>  </a:t>
            </a:r>
          </a:p>
          <a:p>
            <a:pPr marL="361950" indent="-361950" algn="just" defTabSz="911225">
              <a:spcBef>
                <a:spcPts val="1420"/>
              </a:spcBef>
              <a:spcAft>
                <a:spcPts val="800"/>
              </a:spcAft>
              <a:buFont typeface="Wingdings"/>
              <a:buChar char=""/>
              <a:tabLst>
                <a:tab pos="5114925" algn="l"/>
                <a:tab pos="5465763" algn="l"/>
              </a:tabLst>
            </a:pPr>
            <a:r>
              <a:rPr lang="pt-BR" sz="2200" spc="-10" dirty="0">
                <a:latin typeface="Calibri"/>
                <a:cs typeface="Calibri"/>
              </a:rPr>
              <a:t>ART/RRT (quando aplicável) + EPIs e </a:t>
            </a:r>
            <a:r>
              <a:rPr lang="pt-BR" sz="2200" spc="-10" dirty="0" err="1">
                <a:latin typeface="Calibri"/>
                <a:cs typeface="Calibri"/>
              </a:rPr>
              <a:t>NRs</a:t>
            </a:r>
            <a:r>
              <a:rPr lang="pt-BR" sz="2200" spc="-10" dirty="0">
                <a:latin typeface="Calibri"/>
                <a:cs typeface="Calibri"/>
              </a:rPr>
              <a:t>  - </a:t>
            </a:r>
            <a:r>
              <a:rPr lang="pt-BR" sz="2200" spc="-10" dirty="0">
                <a:solidFill>
                  <a:srgbClr val="FF0000"/>
                </a:solidFill>
                <a:latin typeface="Calibri"/>
                <a:cs typeface="Calibri"/>
              </a:rPr>
              <a:t>Consultar o regional CGINF para saber em quais situações solicitar</a:t>
            </a:r>
          </a:p>
          <a:p>
            <a:pPr marL="354965" indent="-342265">
              <a:spcBef>
                <a:spcPts val="1420"/>
              </a:spcBef>
              <a:spcAft>
                <a:spcPts val="800"/>
              </a:spcAft>
              <a:buFont typeface="Wingdings"/>
              <a:buChar char=""/>
              <a:tabLst>
                <a:tab pos="354965" algn="l"/>
              </a:tabLst>
            </a:pPr>
            <a:r>
              <a:rPr lang="pt-BR" sz="2200" spc="-10" dirty="0">
                <a:latin typeface="Calibri"/>
                <a:cs typeface="Calibri"/>
              </a:rPr>
              <a:t>Cronograma comunicado à Unidade de Ensino  </a:t>
            </a:r>
          </a:p>
          <a:p>
            <a:pPr marL="354965" indent="-342265">
              <a:spcBef>
                <a:spcPts val="1420"/>
              </a:spcBef>
              <a:spcAft>
                <a:spcPts val="800"/>
              </a:spcAft>
              <a:buFont typeface="Wingdings"/>
              <a:buChar char=""/>
              <a:tabLst>
                <a:tab pos="354965" algn="l"/>
              </a:tabLst>
            </a:pPr>
            <a:r>
              <a:rPr lang="pt-BR" sz="2200" spc="-10" dirty="0">
                <a:latin typeface="Calibri"/>
                <a:cs typeface="Calibri"/>
              </a:rPr>
              <a:t>Validação do serviço pelo </a:t>
            </a:r>
            <a:r>
              <a:rPr lang="pt-BR" sz="2200" spc="-10" dirty="0">
                <a:solidFill>
                  <a:srgbClr val="FF0000"/>
                </a:solidFill>
                <a:latin typeface="Calibri"/>
                <a:cs typeface="Calibri"/>
              </a:rPr>
              <a:t>Superintendente da ETEC</a:t>
            </a:r>
          </a:p>
        </p:txBody>
      </p:sp>
      <p:sp>
        <p:nvSpPr>
          <p:cNvPr id="6" name="Retângulo 5">
            <a:extLst>
              <a:ext uri="{FF2B5EF4-FFF2-40B4-BE49-F238E27FC236}">
                <a16:creationId xmlns:a16="http://schemas.microsoft.com/office/drawing/2014/main" id="{26A4C824-3000-48FC-BF78-16D66EA15ADF}"/>
              </a:ext>
            </a:extLst>
          </p:cNvPr>
          <p:cNvSpPr/>
          <p:nvPr/>
        </p:nvSpPr>
        <p:spPr>
          <a:xfrm>
            <a:off x="10362980" y="6427113"/>
            <a:ext cx="1824538" cy="430887"/>
          </a:xfrm>
          <a:prstGeom prst="rect">
            <a:avLst/>
          </a:prstGeom>
        </p:spPr>
        <p:txBody>
          <a:bodyPr wrap="none">
            <a:spAutoFit/>
          </a:bodyPr>
          <a:lstStyle/>
          <a:p>
            <a:r>
              <a:rPr lang="pt-BR" sz="1100" dirty="0"/>
              <a:t>Divulgar material de apoio</a:t>
            </a:r>
          </a:p>
          <a:p>
            <a:endParaRPr lang="pt-BR" sz="1100" dirty="0"/>
          </a:p>
        </p:txBody>
      </p:sp>
    </p:spTree>
    <p:extLst>
      <p:ext uri="{BB962C8B-B14F-4D97-AF65-F5344CB8AC3E}">
        <p14:creationId xmlns:p14="http://schemas.microsoft.com/office/powerpoint/2010/main" val="25826393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299085" y="653748"/>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a:solidFill>
                  <a:srgbClr val="FFFFFF"/>
                </a:solidFill>
                <a:latin typeface="Calibri"/>
                <a:cs typeface="Calibri"/>
              </a:rPr>
              <a:t>                               Pontos de Atenção: Evidências</a:t>
            </a:r>
            <a:endParaRPr lang="pt-BR" sz="2800" dirty="0">
              <a:latin typeface="Calibri"/>
              <a:cs typeface="Calibri"/>
            </a:endParaRPr>
          </a:p>
        </p:txBody>
      </p:sp>
      <p:sp>
        <p:nvSpPr>
          <p:cNvPr id="5" name="Retângulo 4">
            <a:extLst>
              <a:ext uri="{FF2B5EF4-FFF2-40B4-BE49-F238E27FC236}">
                <a16:creationId xmlns:a16="http://schemas.microsoft.com/office/drawing/2014/main" id="{D5E0B464-188D-48EE-943F-673319E1656E}"/>
              </a:ext>
            </a:extLst>
          </p:cNvPr>
          <p:cNvSpPr/>
          <p:nvPr/>
        </p:nvSpPr>
        <p:spPr>
          <a:xfrm>
            <a:off x="270371" y="1240971"/>
            <a:ext cx="11593830" cy="3872855"/>
          </a:xfrm>
          <a:prstGeom prst="rect">
            <a:avLst/>
          </a:prstGeom>
        </p:spPr>
        <p:txBody>
          <a:bodyPr wrap="square">
            <a:spAutoFit/>
          </a:bodyPr>
          <a:lstStyle/>
          <a:p>
            <a:pPr marL="354965" indent="-342265">
              <a:spcBef>
                <a:spcPts val="1420"/>
              </a:spcBef>
              <a:spcAft>
                <a:spcPts val="800"/>
              </a:spcAft>
              <a:buFont typeface="Wingdings"/>
              <a:buChar char=""/>
              <a:tabLst>
                <a:tab pos="354965" algn="l"/>
              </a:tabLst>
            </a:pPr>
            <a:r>
              <a:rPr lang="pt-BR" sz="2200" spc="-10" dirty="0">
                <a:latin typeface="Calibri"/>
                <a:cs typeface="Calibri"/>
              </a:rPr>
              <a:t>Fotos da execução (antes/durante/depois)  </a:t>
            </a:r>
          </a:p>
          <a:p>
            <a:pPr marL="354965" indent="-342265">
              <a:spcBef>
                <a:spcPts val="1420"/>
              </a:spcBef>
              <a:spcAft>
                <a:spcPts val="800"/>
              </a:spcAft>
              <a:buFont typeface="Wingdings"/>
              <a:buChar char=""/>
              <a:tabLst>
                <a:tab pos="354965" algn="l"/>
              </a:tabLst>
            </a:pPr>
            <a:r>
              <a:rPr lang="pt-BR" sz="2200" spc="-10" dirty="0">
                <a:latin typeface="Calibri"/>
                <a:cs typeface="Calibri"/>
              </a:rPr>
              <a:t>Garantias (quando houver)  </a:t>
            </a:r>
          </a:p>
          <a:p>
            <a:pPr marL="354965" indent="-342265">
              <a:spcBef>
                <a:spcPts val="1420"/>
              </a:spcBef>
              <a:spcAft>
                <a:spcPts val="800"/>
              </a:spcAft>
              <a:buFont typeface="Wingdings"/>
              <a:buChar char=""/>
              <a:tabLst>
                <a:tab pos="354965" algn="l"/>
              </a:tabLst>
            </a:pPr>
            <a:r>
              <a:rPr lang="pt-BR" sz="2200" spc="-10" dirty="0">
                <a:latin typeface="Calibri"/>
                <a:cs typeface="Calibri"/>
              </a:rPr>
              <a:t>Termo de recebimento assinado  </a:t>
            </a:r>
          </a:p>
          <a:p>
            <a:pPr marL="354965" indent="-342265">
              <a:spcBef>
                <a:spcPts val="1420"/>
              </a:spcBef>
              <a:spcAft>
                <a:spcPts val="800"/>
              </a:spcAft>
              <a:buFont typeface="Wingdings"/>
              <a:buChar char=""/>
              <a:tabLst>
                <a:tab pos="354965" algn="l"/>
              </a:tabLst>
            </a:pPr>
            <a:r>
              <a:rPr lang="pt-BR" sz="2200" b="1" spc="-10" dirty="0">
                <a:solidFill>
                  <a:srgbClr val="FF0000"/>
                </a:solidFill>
                <a:latin typeface="Calibri"/>
                <a:cs typeface="Calibri"/>
              </a:rPr>
              <a:t>Manter cópia de todas as consultas com datas retroativas à contratação e pagamento (CNPJ, CADIN, etc.)</a:t>
            </a:r>
            <a:r>
              <a:rPr lang="pt-BR" sz="2200" spc="-10" dirty="0">
                <a:latin typeface="Calibri"/>
                <a:cs typeface="Calibri"/>
              </a:rPr>
              <a:t>  </a:t>
            </a:r>
          </a:p>
          <a:p>
            <a:pPr marL="354965" indent="-342265">
              <a:spcBef>
                <a:spcPts val="1420"/>
              </a:spcBef>
              <a:spcAft>
                <a:spcPts val="800"/>
              </a:spcAft>
              <a:buFont typeface="Wingdings"/>
              <a:buChar char=""/>
              <a:tabLst>
                <a:tab pos="354965" algn="l"/>
              </a:tabLst>
            </a:pPr>
            <a:r>
              <a:rPr lang="pt-BR" sz="2200" spc="-10" dirty="0">
                <a:latin typeface="Calibri"/>
                <a:cs typeface="Calibri"/>
              </a:rPr>
              <a:t>Todos os documentos integram a prestação de contas final.</a:t>
            </a:r>
          </a:p>
          <a:p>
            <a:pPr marL="354965" indent="-342265">
              <a:spcBef>
                <a:spcPts val="1420"/>
              </a:spcBef>
              <a:spcAft>
                <a:spcPts val="800"/>
              </a:spcAft>
              <a:buFont typeface="Wingdings"/>
              <a:buChar char=""/>
              <a:tabLst>
                <a:tab pos="354965" algn="l"/>
              </a:tabLst>
            </a:pPr>
            <a:endParaRPr lang="pt-BR" sz="2200" spc="-10" dirty="0">
              <a:latin typeface="Calibri"/>
              <a:cs typeface="Calibri"/>
            </a:endParaRPr>
          </a:p>
        </p:txBody>
      </p:sp>
    </p:spTree>
    <p:extLst>
      <p:ext uri="{BB962C8B-B14F-4D97-AF65-F5344CB8AC3E}">
        <p14:creationId xmlns:p14="http://schemas.microsoft.com/office/powerpoint/2010/main" val="38403668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C4C73-0261-23A9-87D2-4236F7FEA06A}"/>
            </a:ext>
          </a:extLst>
        </p:cNvPr>
        <p:cNvGrpSpPr/>
        <p:nvPr/>
      </p:nvGrpSpPr>
      <p:grpSpPr>
        <a:xfrm>
          <a:off x="0" y="0"/>
          <a:ext cx="0" cy="0"/>
          <a:chOff x="0" y="0"/>
          <a:chExt cx="0" cy="0"/>
        </a:xfrm>
      </p:grpSpPr>
      <p:sp>
        <p:nvSpPr>
          <p:cNvPr id="3" name="object 3" descr="$PPTXTitle">
            <a:extLst>
              <a:ext uri="{FF2B5EF4-FFF2-40B4-BE49-F238E27FC236}">
                <a16:creationId xmlns:a16="http://schemas.microsoft.com/office/drawing/2014/main" id="{A565C5F6-6AEB-7E51-D3A3-70C61EBED8D1}"/>
              </a:ext>
            </a:extLst>
          </p:cNvPr>
          <p:cNvSpPr txBox="1">
            <a:spLocks/>
          </p:cNvSpPr>
          <p:nvPr/>
        </p:nvSpPr>
        <p:spPr>
          <a:xfrm>
            <a:off x="299085" y="653748"/>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a:solidFill>
                  <a:srgbClr val="FFFFFF"/>
                </a:solidFill>
                <a:latin typeface="Calibri"/>
                <a:cs typeface="Calibri"/>
              </a:rPr>
              <a:t>                               Pontos de Atenção: Evidências</a:t>
            </a:r>
            <a:endParaRPr lang="pt-BR" sz="2800" dirty="0">
              <a:latin typeface="Calibri"/>
              <a:cs typeface="Calibri"/>
            </a:endParaRPr>
          </a:p>
        </p:txBody>
      </p:sp>
      <p:sp>
        <p:nvSpPr>
          <p:cNvPr id="5" name="Retângulo 4">
            <a:extLst>
              <a:ext uri="{FF2B5EF4-FFF2-40B4-BE49-F238E27FC236}">
                <a16:creationId xmlns:a16="http://schemas.microsoft.com/office/drawing/2014/main" id="{8910349B-E6AF-6AA8-D230-FAE986D6D215}"/>
              </a:ext>
            </a:extLst>
          </p:cNvPr>
          <p:cNvSpPr/>
          <p:nvPr/>
        </p:nvSpPr>
        <p:spPr>
          <a:xfrm>
            <a:off x="270371" y="1240971"/>
            <a:ext cx="11593830" cy="769441"/>
          </a:xfrm>
          <a:prstGeom prst="rect">
            <a:avLst/>
          </a:prstGeom>
        </p:spPr>
        <p:txBody>
          <a:bodyPr wrap="square">
            <a:spAutoFit/>
          </a:bodyPr>
          <a:lstStyle/>
          <a:p>
            <a:pPr marL="354965" indent="-342265">
              <a:spcBef>
                <a:spcPts val="1420"/>
              </a:spcBef>
              <a:spcAft>
                <a:spcPts val="800"/>
              </a:spcAft>
              <a:buFont typeface="Wingdings"/>
              <a:buChar char=""/>
              <a:tabLst>
                <a:tab pos="354965" algn="l"/>
              </a:tabLst>
            </a:pPr>
            <a:r>
              <a:rPr lang="pt-BR" sz="2200" spc="-10" dirty="0">
                <a:latin typeface="Calibri"/>
                <a:cs typeface="Calibri"/>
              </a:rPr>
              <a:t>Recomenda-se a criação de uma equipe no Teams para inserção de documentos necessários à prestação de contas, que começa com os orçamentos.</a:t>
            </a:r>
          </a:p>
        </p:txBody>
      </p:sp>
      <p:pic>
        <p:nvPicPr>
          <p:cNvPr id="6" name="Imagem 5">
            <a:extLst>
              <a:ext uri="{FF2B5EF4-FFF2-40B4-BE49-F238E27FC236}">
                <a16:creationId xmlns:a16="http://schemas.microsoft.com/office/drawing/2014/main" id="{199A4A06-B5DE-D78C-60ED-EE626CD3FE11}"/>
              </a:ext>
            </a:extLst>
          </p:cNvPr>
          <p:cNvPicPr>
            <a:picLocks noChangeAspect="1"/>
          </p:cNvPicPr>
          <p:nvPr/>
        </p:nvPicPr>
        <p:blipFill>
          <a:blip r:embed="rId2"/>
          <a:stretch>
            <a:fillRect/>
          </a:stretch>
        </p:blipFill>
        <p:spPr>
          <a:xfrm>
            <a:off x="2812211" y="2206970"/>
            <a:ext cx="5141344" cy="3972046"/>
          </a:xfrm>
          <a:prstGeom prst="rect">
            <a:avLst/>
          </a:prstGeom>
          <a:ln w="28575">
            <a:solidFill>
              <a:schemeClr val="tx1"/>
            </a:solidFill>
          </a:ln>
        </p:spPr>
      </p:pic>
    </p:spTree>
    <p:extLst>
      <p:ext uri="{BB962C8B-B14F-4D97-AF65-F5344CB8AC3E}">
        <p14:creationId xmlns:p14="http://schemas.microsoft.com/office/powerpoint/2010/main" val="3196867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316278" y="642862"/>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Checklist de Segurança (ATENÇÃO!)</a:t>
            </a:r>
            <a:endParaRPr lang="pt-BR" sz="2800" dirty="0">
              <a:latin typeface="Calibri"/>
              <a:cs typeface="Calibri"/>
            </a:endParaRPr>
          </a:p>
        </p:txBody>
      </p:sp>
      <p:sp>
        <p:nvSpPr>
          <p:cNvPr id="5" name="Retângulo 4">
            <a:extLst>
              <a:ext uri="{FF2B5EF4-FFF2-40B4-BE49-F238E27FC236}">
                <a16:creationId xmlns:a16="http://schemas.microsoft.com/office/drawing/2014/main" id="{C3D3CA83-ECD5-4885-AE36-D81612E8EB50}"/>
              </a:ext>
            </a:extLst>
          </p:cNvPr>
          <p:cNvSpPr/>
          <p:nvPr/>
        </p:nvSpPr>
        <p:spPr>
          <a:xfrm>
            <a:off x="340611" y="1331835"/>
            <a:ext cx="11593830" cy="4737322"/>
          </a:xfrm>
          <a:prstGeom prst="rect">
            <a:avLst/>
          </a:prstGeom>
        </p:spPr>
        <p:txBody>
          <a:bodyPr wrap="square">
            <a:spAutoFit/>
          </a:bodyPr>
          <a:lstStyle/>
          <a:p>
            <a:pPr>
              <a:lnSpc>
                <a:spcPct val="200000"/>
              </a:lnSpc>
            </a:pPr>
            <a:r>
              <a:rPr lang="pt-BR" dirty="0">
                <a:solidFill>
                  <a:srgbClr val="00B050"/>
                </a:solidFill>
              </a:rPr>
              <a:t>✅</a:t>
            </a:r>
            <a:r>
              <a:rPr lang="pt-BR" dirty="0"/>
              <a:t> </a:t>
            </a:r>
            <a:r>
              <a:rPr lang="pt-BR" sz="2200" spc="-10" dirty="0">
                <a:latin typeface="Calibri"/>
                <a:cs typeface="Calibri"/>
              </a:rPr>
              <a:t>Iniciar serviço com OIS aprovada  </a:t>
            </a:r>
          </a:p>
          <a:p>
            <a:pPr>
              <a:lnSpc>
                <a:spcPct val="200000"/>
              </a:lnSpc>
            </a:pPr>
            <a:r>
              <a:rPr lang="pt-BR" dirty="0">
                <a:solidFill>
                  <a:srgbClr val="00B050"/>
                </a:solidFill>
              </a:rPr>
              <a:t>✅</a:t>
            </a:r>
            <a:r>
              <a:rPr lang="pt-BR" dirty="0"/>
              <a:t> </a:t>
            </a:r>
            <a:r>
              <a:rPr lang="pt-BR" sz="2200" spc="-10" dirty="0">
                <a:latin typeface="Calibri"/>
                <a:cs typeface="Calibri"/>
              </a:rPr>
              <a:t>Pagamento somente após a execução, entrega e recolhimento de impostos devidos </a:t>
            </a:r>
          </a:p>
          <a:p>
            <a:pPr>
              <a:lnSpc>
                <a:spcPct val="200000"/>
              </a:lnSpc>
            </a:pPr>
            <a:r>
              <a:rPr lang="pt-BR" dirty="0">
                <a:solidFill>
                  <a:srgbClr val="00B050"/>
                </a:solidFill>
              </a:rPr>
              <a:t>✅</a:t>
            </a:r>
            <a:r>
              <a:rPr lang="pt-BR" dirty="0"/>
              <a:t> </a:t>
            </a:r>
            <a:r>
              <a:rPr lang="pt-BR" sz="2200" spc="-10" dirty="0">
                <a:latin typeface="Calibri"/>
                <a:cs typeface="Calibri"/>
              </a:rPr>
              <a:t>Contratar apenas fornecedores SEM restrições (CADIN, irregularidades fiscais)  </a:t>
            </a:r>
          </a:p>
          <a:p>
            <a:pPr>
              <a:lnSpc>
                <a:spcPct val="200000"/>
              </a:lnSpc>
            </a:pPr>
            <a:r>
              <a:rPr lang="pt-BR" dirty="0">
                <a:solidFill>
                  <a:srgbClr val="00B050"/>
                </a:solidFill>
              </a:rPr>
              <a:t>✅</a:t>
            </a:r>
            <a:r>
              <a:rPr lang="pt-BR" dirty="0"/>
              <a:t> </a:t>
            </a:r>
            <a:r>
              <a:rPr lang="pt-BR" sz="2200" spc="-10" dirty="0">
                <a:latin typeface="Calibri"/>
                <a:cs typeface="Calibri"/>
              </a:rPr>
              <a:t>Arquivar tudo – a prestação de contas será analisada  </a:t>
            </a:r>
          </a:p>
          <a:p>
            <a:pPr>
              <a:lnSpc>
                <a:spcPct val="200000"/>
              </a:lnSpc>
            </a:pPr>
            <a:r>
              <a:rPr lang="pt-BR" dirty="0">
                <a:solidFill>
                  <a:srgbClr val="00B050"/>
                </a:solidFill>
              </a:rPr>
              <a:t>✅</a:t>
            </a:r>
            <a:r>
              <a:rPr lang="pt-BR" dirty="0"/>
              <a:t> </a:t>
            </a:r>
            <a:r>
              <a:rPr lang="pt-BR" sz="2200" spc="-10" dirty="0">
                <a:latin typeface="Calibri"/>
                <a:cs typeface="Calibri"/>
              </a:rPr>
              <a:t>Manter documentação organizada (Art. 17 da Deliberação 105/2025)</a:t>
            </a:r>
          </a:p>
          <a:p>
            <a:pPr>
              <a:lnSpc>
                <a:spcPct val="200000"/>
              </a:lnSpc>
            </a:pPr>
            <a:r>
              <a:rPr lang="pt-BR" dirty="0">
                <a:solidFill>
                  <a:srgbClr val="00B050"/>
                </a:solidFill>
              </a:rPr>
              <a:t>✅</a:t>
            </a:r>
            <a:r>
              <a:rPr lang="pt-BR" dirty="0"/>
              <a:t> </a:t>
            </a:r>
            <a:r>
              <a:rPr lang="pt-BR" sz="2200" spc="-10" dirty="0">
                <a:latin typeface="Calibri"/>
                <a:cs typeface="Calibri"/>
              </a:rPr>
              <a:t>Os serviços executados devem respeitar o horário de funcionamento da Unidade de Ensino, promovendo segurança dos alunos e servidores</a:t>
            </a:r>
          </a:p>
        </p:txBody>
      </p:sp>
    </p:spTree>
    <p:extLst>
      <p:ext uri="{BB962C8B-B14F-4D97-AF65-F5344CB8AC3E}">
        <p14:creationId xmlns:p14="http://schemas.microsoft.com/office/powerpoint/2010/main" val="3491502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BA7C0724-700C-8D59-5025-BFED4C3E5C03}"/>
              </a:ext>
            </a:extLst>
          </p:cNvPr>
          <p:cNvSpPr txBox="1">
            <a:spLocks/>
          </p:cNvSpPr>
          <p:nvPr/>
        </p:nvSpPr>
        <p:spPr>
          <a:xfrm>
            <a:off x="299085" y="588434"/>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Checklist de Segurança (ATENÇÃO!)</a:t>
            </a:r>
            <a:endParaRPr lang="pt-BR" sz="2800" dirty="0">
              <a:latin typeface="Calibri"/>
              <a:cs typeface="Calibri"/>
            </a:endParaRPr>
          </a:p>
        </p:txBody>
      </p:sp>
      <p:sp>
        <p:nvSpPr>
          <p:cNvPr id="3" name="Retângulo 2">
            <a:extLst>
              <a:ext uri="{FF2B5EF4-FFF2-40B4-BE49-F238E27FC236}">
                <a16:creationId xmlns:a16="http://schemas.microsoft.com/office/drawing/2014/main" id="{ABD7D0F7-4D40-BF1D-F481-57BE35DD7AE9}"/>
              </a:ext>
            </a:extLst>
          </p:cNvPr>
          <p:cNvSpPr/>
          <p:nvPr/>
        </p:nvSpPr>
        <p:spPr>
          <a:xfrm>
            <a:off x="299085" y="1117963"/>
            <a:ext cx="11593830" cy="5407891"/>
          </a:xfrm>
          <a:prstGeom prst="rect">
            <a:avLst/>
          </a:prstGeom>
        </p:spPr>
        <p:txBody>
          <a:bodyPr wrap="square">
            <a:spAutoFit/>
          </a:bodyPr>
          <a:lstStyle/>
          <a:p>
            <a:pPr>
              <a:lnSpc>
                <a:spcPct val="150000"/>
              </a:lnSpc>
            </a:pPr>
            <a:r>
              <a:rPr lang="pt-BR" dirty="0">
                <a:highlight>
                  <a:srgbClr val="FFFF00"/>
                </a:highlight>
              </a:rPr>
              <a:t>ATENÇÃO às normas de segurança:</a:t>
            </a:r>
          </a:p>
          <a:p>
            <a:pPr marL="285750" indent="-285750">
              <a:lnSpc>
                <a:spcPct val="200000"/>
              </a:lnSpc>
              <a:buFont typeface="Arial" panose="020B0604020202020204" pitchFamily="34" charset="0"/>
              <a:buChar char="•"/>
            </a:pPr>
            <a:r>
              <a:rPr lang="pt-BR" dirty="0">
                <a:highlight>
                  <a:srgbClr val="FFFF00"/>
                </a:highlight>
              </a:rPr>
              <a:t>NR-10:</a:t>
            </a:r>
            <a:r>
              <a:rPr lang="pt-BR" dirty="0"/>
              <a:t> Medidas de controle, </a:t>
            </a:r>
            <a:r>
              <a:rPr lang="pt-BR" dirty="0" err="1"/>
              <a:t>desenergização</a:t>
            </a:r>
            <a:r>
              <a:rPr lang="pt-BR" dirty="0"/>
              <a:t>, bloqueio/etiquetagem, teste de ausência de tensão, aterramento temporário, zona controlada e livre, distância de segurança;</a:t>
            </a:r>
          </a:p>
          <a:p>
            <a:pPr marL="285750" indent="-285750">
              <a:lnSpc>
                <a:spcPct val="200000"/>
              </a:lnSpc>
              <a:buFont typeface="Arial" panose="020B0604020202020204" pitchFamily="34" charset="0"/>
              <a:buChar char="•"/>
            </a:pPr>
            <a:r>
              <a:rPr lang="pt-BR" dirty="0">
                <a:highlight>
                  <a:srgbClr val="FFFF00"/>
                </a:highlight>
              </a:rPr>
              <a:t>NR-18:</a:t>
            </a:r>
            <a:r>
              <a:rPr lang="pt-BR" dirty="0"/>
              <a:t> Organização de canteiro, escadas, andaimes, proteção de aberturas, ordem e limpeza;</a:t>
            </a:r>
          </a:p>
          <a:p>
            <a:pPr marL="285750" indent="-285750">
              <a:lnSpc>
                <a:spcPct val="200000"/>
              </a:lnSpc>
              <a:buFont typeface="Arial" panose="020B0604020202020204" pitchFamily="34" charset="0"/>
              <a:buChar char="•"/>
            </a:pPr>
            <a:r>
              <a:rPr lang="pt-BR" dirty="0">
                <a:highlight>
                  <a:srgbClr val="FFFF00"/>
                </a:highlight>
              </a:rPr>
              <a:t>NR-35:</a:t>
            </a:r>
            <a:r>
              <a:rPr lang="pt-BR" dirty="0"/>
              <a:t> Ancoragem, linha de vida, acesso, resgate, autorização para trabalho em altura;</a:t>
            </a:r>
          </a:p>
          <a:p>
            <a:pPr marL="285750" indent="-285750">
              <a:lnSpc>
                <a:spcPct val="200000"/>
              </a:lnSpc>
              <a:buFont typeface="Arial" panose="020B0604020202020204" pitchFamily="34" charset="0"/>
              <a:buChar char="•"/>
            </a:pPr>
            <a:r>
              <a:rPr lang="pt-BR" dirty="0">
                <a:highlight>
                  <a:srgbClr val="FFFF00"/>
                </a:highlight>
              </a:rPr>
              <a:t>Sinalização:</a:t>
            </a:r>
            <a:r>
              <a:rPr lang="pt-BR" dirty="0"/>
              <a:t> isolamento da área, placas, fita zebrada;</a:t>
            </a:r>
          </a:p>
          <a:p>
            <a:pPr marL="285750" indent="-285750">
              <a:lnSpc>
                <a:spcPct val="200000"/>
              </a:lnSpc>
              <a:buFont typeface="Arial" panose="020B0604020202020204" pitchFamily="34" charset="0"/>
              <a:buChar char="•"/>
            </a:pPr>
            <a:r>
              <a:rPr lang="pt-BR" dirty="0">
                <a:highlight>
                  <a:srgbClr val="FFFF00"/>
                </a:highlight>
              </a:rPr>
              <a:t>Licenças: </a:t>
            </a:r>
            <a:r>
              <a:rPr lang="pt-BR" dirty="0"/>
              <a:t>autorização de acesso fora do horário, desligamentos programados;</a:t>
            </a:r>
          </a:p>
          <a:p>
            <a:pPr marL="285750" indent="-285750">
              <a:lnSpc>
                <a:spcPct val="200000"/>
              </a:lnSpc>
              <a:buFont typeface="Arial" panose="020B0604020202020204" pitchFamily="34" charset="0"/>
              <a:buChar char="•"/>
            </a:pPr>
            <a:r>
              <a:rPr lang="pt-BR" dirty="0">
                <a:highlight>
                  <a:srgbClr val="FFFF00"/>
                </a:highlight>
              </a:rPr>
              <a:t>Gestão de resíduos: </a:t>
            </a:r>
            <a:r>
              <a:rPr lang="pt-BR" dirty="0"/>
              <a:t>destinação correta (classe A/B/D), manifestos;</a:t>
            </a:r>
          </a:p>
          <a:p>
            <a:pPr marL="285750" indent="-285750">
              <a:lnSpc>
                <a:spcPct val="200000"/>
              </a:lnSpc>
              <a:buFont typeface="Arial" panose="020B0604020202020204" pitchFamily="34" charset="0"/>
              <a:buChar char="•"/>
            </a:pPr>
            <a:r>
              <a:rPr lang="pt-BR" dirty="0">
                <a:highlight>
                  <a:srgbClr val="FFFF00"/>
                </a:highlight>
              </a:rPr>
              <a:t>APR e PT: </a:t>
            </a:r>
            <a:r>
              <a:rPr lang="pt-BR" dirty="0"/>
              <a:t>anexar antes da execução;</a:t>
            </a:r>
          </a:p>
          <a:p>
            <a:pPr marL="285750" indent="-285750">
              <a:lnSpc>
                <a:spcPct val="200000"/>
              </a:lnSpc>
              <a:buFont typeface="Arial" panose="020B0604020202020204" pitchFamily="34" charset="0"/>
              <a:buChar char="•"/>
            </a:pPr>
            <a:r>
              <a:rPr lang="pt-BR" dirty="0">
                <a:highlight>
                  <a:srgbClr val="FFFF00"/>
                </a:highlight>
              </a:rPr>
              <a:t>Primeiros socorros e emergência: </a:t>
            </a:r>
            <a:r>
              <a:rPr lang="pt-BR" dirty="0"/>
              <a:t>localização de kit, telefones, rota de fuga.</a:t>
            </a:r>
          </a:p>
        </p:txBody>
      </p:sp>
    </p:spTree>
    <p:extLst>
      <p:ext uri="{BB962C8B-B14F-4D97-AF65-F5344CB8AC3E}">
        <p14:creationId xmlns:p14="http://schemas.microsoft.com/office/powerpoint/2010/main" val="17271744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299085" y="686405"/>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a:solidFill>
                  <a:srgbClr val="FFFFFF"/>
                </a:solidFill>
                <a:latin typeface="Calibri"/>
                <a:cs typeface="Calibri"/>
              </a:rPr>
              <a:t>Para mais informações:</a:t>
            </a:r>
            <a:endParaRPr lang="pt-BR" sz="2800" dirty="0">
              <a:latin typeface="Calibri"/>
              <a:cs typeface="Calibri"/>
            </a:endParaRPr>
          </a:p>
        </p:txBody>
      </p:sp>
      <p:sp>
        <p:nvSpPr>
          <p:cNvPr id="5" name="Retângulo 4">
            <a:extLst>
              <a:ext uri="{FF2B5EF4-FFF2-40B4-BE49-F238E27FC236}">
                <a16:creationId xmlns:a16="http://schemas.microsoft.com/office/drawing/2014/main" id="{4737ED9B-45FF-4FF7-A45A-4A39051F46C4}"/>
              </a:ext>
            </a:extLst>
          </p:cNvPr>
          <p:cNvSpPr/>
          <p:nvPr/>
        </p:nvSpPr>
        <p:spPr>
          <a:xfrm>
            <a:off x="457200" y="1524000"/>
            <a:ext cx="11593830" cy="3975576"/>
          </a:xfrm>
          <a:prstGeom prst="rect">
            <a:avLst/>
          </a:prstGeom>
        </p:spPr>
        <p:txBody>
          <a:bodyPr wrap="square">
            <a:spAutoFit/>
          </a:bodyPr>
          <a:lstStyle/>
          <a:p>
            <a:pPr>
              <a:lnSpc>
                <a:spcPct val="300000"/>
              </a:lnSpc>
            </a:pPr>
            <a:r>
              <a:rPr lang="pt-BR" sz="2200" spc="-10" dirty="0">
                <a:latin typeface="Calibri"/>
                <a:cs typeface="Calibri"/>
              </a:rPr>
              <a:t>Site oficial: </a:t>
            </a:r>
            <a:r>
              <a:rPr lang="pt-BR" sz="2200" spc="-10" dirty="0">
                <a:latin typeface="Calibri"/>
                <a:cs typeface="Calibri"/>
                <a:hlinkClick r:id="rId2">
                  <a:extLst>
                    <a:ext uri="{A12FA001-AC4F-418D-AE19-62706E023703}">
                      <ahyp:hlinkClr xmlns:ahyp="http://schemas.microsoft.com/office/drawing/2018/hyperlinkcolor" val="tx"/>
                    </a:ext>
                  </a:extLst>
                </a:hlinkClick>
              </a:rPr>
              <a:t>https://www.cps.sp.gov.br/pdde-paulista/</a:t>
            </a:r>
            <a:r>
              <a:rPr lang="pt-BR" sz="2200" spc="-10" dirty="0">
                <a:latin typeface="Calibri"/>
                <a:cs typeface="Calibri"/>
              </a:rPr>
              <a:t> </a:t>
            </a:r>
          </a:p>
          <a:p>
            <a:pPr>
              <a:lnSpc>
                <a:spcPct val="300000"/>
              </a:lnSpc>
            </a:pPr>
            <a:r>
              <a:rPr lang="pt-BR" sz="2200" spc="-10" dirty="0">
                <a:latin typeface="Calibri"/>
                <a:cs typeface="Calibri"/>
              </a:rPr>
              <a:t>Sistema SIAF: </a:t>
            </a:r>
            <a:r>
              <a:rPr lang="pt-BR" sz="2200" spc="-10" dirty="0">
                <a:latin typeface="Calibri"/>
                <a:cs typeface="Calibri"/>
                <a:hlinkClick r:id="rId3">
                  <a:extLst>
                    <a:ext uri="{A12FA001-AC4F-418D-AE19-62706E023703}">
                      <ahyp:hlinkClr xmlns:ahyp="http://schemas.microsoft.com/office/drawing/2018/hyperlinkcolor" val="tx"/>
                    </a:ext>
                  </a:extLst>
                </a:hlinkClick>
              </a:rPr>
              <a:t>https://siaf.cps.sp.gov.br/admin/</a:t>
            </a:r>
            <a:endParaRPr lang="pt-BR" sz="2200" spc="-10" dirty="0">
              <a:latin typeface="Calibri"/>
              <a:cs typeface="Calibri"/>
            </a:endParaRPr>
          </a:p>
          <a:p>
            <a:pPr>
              <a:lnSpc>
                <a:spcPct val="300000"/>
              </a:lnSpc>
            </a:pPr>
            <a:r>
              <a:rPr lang="pt-BR" sz="2200" spc="-10" dirty="0">
                <a:latin typeface="Calibri"/>
                <a:cs typeface="Calibri"/>
              </a:rPr>
              <a:t>Contato: </a:t>
            </a:r>
            <a:r>
              <a:rPr lang="pt-BR" sz="2200" spc="-10" dirty="0">
                <a:latin typeface="Calibri"/>
                <a:cs typeface="Calibri"/>
                <a:hlinkClick r:id="rId4">
                  <a:extLst>
                    <a:ext uri="{A12FA001-AC4F-418D-AE19-62706E023703}">
                      <ahyp:hlinkClr xmlns:ahyp="http://schemas.microsoft.com/office/drawing/2018/hyperlinkcolor" val="tx"/>
                    </a:ext>
                  </a:extLst>
                </a:hlinkClick>
              </a:rPr>
              <a:t>bianca.rocha@cps.sp.gov.br</a:t>
            </a:r>
            <a:r>
              <a:rPr lang="pt-BR" sz="2200" spc="-10" dirty="0">
                <a:latin typeface="Calibri"/>
                <a:cs typeface="Calibri"/>
              </a:rPr>
              <a:t> - </a:t>
            </a:r>
            <a:r>
              <a:rPr lang="pt-BR" sz="2200" spc="-10" dirty="0">
                <a:latin typeface="Calibri"/>
                <a:cs typeface="Calibri"/>
                <a:hlinkClick r:id="rId5">
                  <a:extLst>
                    <a:ext uri="{A12FA001-AC4F-418D-AE19-62706E023703}">
                      <ahyp:hlinkClr xmlns:ahyp="http://schemas.microsoft.com/office/drawing/2018/hyperlinkcolor" val="tx"/>
                    </a:ext>
                  </a:extLst>
                </a:hlinkClick>
              </a:rPr>
              <a:t>waleria.coneza@cps.sp.gov.br</a:t>
            </a:r>
            <a:r>
              <a:rPr lang="pt-BR" sz="2200" spc="-10" dirty="0">
                <a:latin typeface="Calibri"/>
                <a:cs typeface="Calibri"/>
              </a:rPr>
              <a:t> </a:t>
            </a:r>
          </a:p>
          <a:p>
            <a:pPr>
              <a:lnSpc>
                <a:spcPct val="300000"/>
              </a:lnSpc>
            </a:pPr>
            <a:r>
              <a:rPr lang="pt-BR" sz="2200" b="1" spc="-10" dirty="0">
                <a:latin typeface="Calibri"/>
                <a:cs typeface="Calibri"/>
              </a:rPr>
              <a:t>Coordenadoria Geral de Administração e Finanças – CGAF</a:t>
            </a:r>
          </a:p>
        </p:txBody>
      </p:sp>
    </p:spTree>
    <p:extLst>
      <p:ext uri="{BB962C8B-B14F-4D97-AF65-F5344CB8AC3E}">
        <p14:creationId xmlns:p14="http://schemas.microsoft.com/office/powerpoint/2010/main" val="1009369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218307" y="675520"/>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Dúvidas?</a:t>
            </a:r>
            <a:endParaRPr lang="pt-BR" sz="2800" dirty="0">
              <a:latin typeface="Calibri"/>
              <a:cs typeface="Calibri"/>
            </a:endParaRPr>
          </a:p>
        </p:txBody>
      </p:sp>
      <p:pic>
        <p:nvPicPr>
          <p:cNvPr id="4" name="Imagem 3">
            <a:extLst>
              <a:ext uri="{FF2B5EF4-FFF2-40B4-BE49-F238E27FC236}">
                <a16:creationId xmlns:a16="http://schemas.microsoft.com/office/drawing/2014/main" id="{6D125A17-6D65-440A-ACA6-71372437F684}"/>
              </a:ext>
            </a:extLst>
          </p:cNvPr>
          <p:cNvPicPr>
            <a:picLocks noChangeAspect="1"/>
          </p:cNvPicPr>
          <p:nvPr/>
        </p:nvPicPr>
        <p:blipFill>
          <a:blip r:embed="rId2"/>
          <a:stretch>
            <a:fillRect/>
          </a:stretch>
        </p:blipFill>
        <p:spPr>
          <a:xfrm>
            <a:off x="2819400" y="2286000"/>
            <a:ext cx="7118772" cy="3178023"/>
          </a:xfrm>
          <a:prstGeom prst="rect">
            <a:avLst/>
          </a:prstGeom>
          <a:ln>
            <a:noFill/>
          </a:ln>
          <a:effectLst>
            <a:softEdge rad="112500"/>
          </a:effectLst>
        </p:spPr>
      </p:pic>
    </p:spTree>
    <p:extLst>
      <p:ext uri="{BB962C8B-B14F-4D97-AF65-F5344CB8AC3E}">
        <p14:creationId xmlns:p14="http://schemas.microsoft.com/office/powerpoint/2010/main" val="24788023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8C552663-AC5B-125E-D307-6AB72D5BF089}"/>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6" name="Subtítulo 2">
            <a:extLst>
              <a:ext uri="{FF2B5EF4-FFF2-40B4-BE49-F238E27FC236}">
                <a16:creationId xmlns:a16="http://schemas.microsoft.com/office/drawing/2014/main" id="{F33B16F8-1E8B-4BD6-E42B-984A3DF7F750}"/>
              </a:ext>
            </a:extLst>
          </p:cNvPr>
          <p:cNvSpPr txBox="1">
            <a:spLocks/>
          </p:cNvSpPr>
          <p:nvPr/>
        </p:nvSpPr>
        <p:spPr>
          <a:xfrm>
            <a:off x="380999" y="4327214"/>
            <a:ext cx="11092543" cy="6149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pt-BR" sz="2400" dirty="0">
                <a:latin typeface="Calibri" panose="020F0502020204030204" pitchFamily="34" charset="0"/>
                <a:ea typeface="Calibri" panose="020F0502020204030204" pitchFamily="34" charset="0"/>
                <a:cs typeface="Calibri" panose="020F0502020204030204" pitchFamily="34" charset="0"/>
              </a:rPr>
              <a:t>O PDDE Paulista é uma grande oportunidade de melhoria da Unidade de Ensino com agilidade.  O segredo do sucesso está na organização documental e no cumprimento das regras  desde o cadastro até o relatório final.</a:t>
            </a:r>
            <a:r>
              <a:rPr lang="pt-BR" sz="2400" b="1" spc="-10" dirty="0">
                <a:latin typeface="Calibri" panose="020F0502020204030204" pitchFamily="34" charset="0"/>
                <a:ea typeface="Calibri" panose="020F0502020204030204" pitchFamily="34" charset="0"/>
                <a:cs typeface="Calibri" panose="020F0502020204030204" pitchFamily="34" charset="0"/>
              </a:rPr>
              <a:t> </a:t>
            </a:r>
          </a:p>
          <a:p>
            <a:pPr marL="0" indent="0" algn="r">
              <a:lnSpc>
                <a:spcPct val="150000"/>
              </a:lnSpc>
              <a:spcBef>
                <a:spcPts val="95"/>
              </a:spcBef>
              <a:buNone/>
            </a:pPr>
            <a:r>
              <a:rPr lang="pt-BR" sz="2400" b="1" spc="-10" dirty="0">
                <a:latin typeface="Calibri" panose="020F0502020204030204" pitchFamily="34" charset="0"/>
                <a:ea typeface="Calibri" panose="020F0502020204030204" pitchFamily="34" charset="0"/>
                <a:cs typeface="Calibri" panose="020F0502020204030204" pitchFamily="34" charset="0"/>
              </a:rPr>
              <a:t>OBRIGADA</a:t>
            </a:r>
            <a:endParaRPr lang="pt-BR"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7612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327164" y="860577"/>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Onde usar os recursos? Itens permitidos</a:t>
            </a:r>
            <a:endParaRPr lang="pt-BR" sz="2800" dirty="0">
              <a:latin typeface="Calibri"/>
              <a:cs typeface="Calibri"/>
            </a:endParaRPr>
          </a:p>
        </p:txBody>
      </p:sp>
      <p:sp>
        <p:nvSpPr>
          <p:cNvPr id="5" name="Retângulo 4">
            <a:extLst>
              <a:ext uri="{FF2B5EF4-FFF2-40B4-BE49-F238E27FC236}">
                <a16:creationId xmlns:a16="http://schemas.microsoft.com/office/drawing/2014/main" id="{623AB346-6906-4C06-8634-A0E8C60EE359}"/>
              </a:ext>
            </a:extLst>
          </p:cNvPr>
          <p:cNvSpPr/>
          <p:nvPr/>
        </p:nvSpPr>
        <p:spPr>
          <a:xfrm>
            <a:off x="327164" y="1600200"/>
            <a:ext cx="11593830" cy="3293209"/>
          </a:xfrm>
          <a:prstGeom prst="rect">
            <a:avLst/>
          </a:prstGeom>
        </p:spPr>
        <p:txBody>
          <a:bodyPr wrap="square">
            <a:spAutoFit/>
          </a:bodyPr>
          <a:lstStyle/>
          <a:p>
            <a:pPr>
              <a:spcAft>
                <a:spcPts val="800"/>
              </a:spcAft>
            </a:pPr>
            <a:r>
              <a:rPr lang="pt-BR" sz="2200" spc="-10" dirty="0">
                <a:solidFill>
                  <a:srgbClr val="FF0000"/>
                </a:solidFill>
                <a:latin typeface="Calibri"/>
                <a:cs typeface="Calibri"/>
              </a:rPr>
              <a:t>Infraestrutura e reparos:  </a:t>
            </a:r>
          </a:p>
          <a:p>
            <a:pPr marL="354965" indent="-342265">
              <a:spcBef>
                <a:spcPts val="1420"/>
              </a:spcBef>
              <a:spcAft>
                <a:spcPts val="800"/>
              </a:spcAft>
              <a:buFont typeface="Wingdings"/>
              <a:buChar char=""/>
              <a:tabLst>
                <a:tab pos="354965" algn="l"/>
              </a:tabLst>
            </a:pPr>
            <a:r>
              <a:rPr lang="pt-BR" sz="2200" spc="-10" dirty="0">
                <a:latin typeface="Calibri"/>
                <a:cs typeface="Calibri"/>
              </a:rPr>
              <a:t>Pequenos reparos (alvenaria, pintura, forros, pisos)  </a:t>
            </a:r>
          </a:p>
          <a:p>
            <a:pPr marL="354965" indent="-342265">
              <a:spcBef>
                <a:spcPts val="1420"/>
              </a:spcBef>
              <a:spcAft>
                <a:spcPts val="800"/>
              </a:spcAft>
              <a:buFont typeface="Wingdings"/>
              <a:buChar char=""/>
              <a:tabLst>
                <a:tab pos="354965" algn="l"/>
              </a:tabLst>
            </a:pPr>
            <a:r>
              <a:rPr lang="pt-BR" sz="2200" spc="-10" dirty="0">
                <a:latin typeface="Calibri"/>
                <a:cs typeface="Calibri"/>
              </a:rPr>
              <a:t>Manutenção de caixa d’água, calhas, reservatórios  </a:t>
            </a:r>
          </a:p>
          <a:p>
            <a:pPr marL="354965" indent="-342265">
              <a:spcBef>
                <a:spcPts val="1420"/>
              </a:spcBef>
              <a:spcAft>
                <a:spcPts val="800"/>
              </a:spcAft>
              <a:buFont typeface="Wingdings"/>
              <a:buChar char=""/>
              <a:tabLst>
                <a:tab pos="354965" algn="l"/>
              </a:tabLst>
            </a:pPr>
            <a:r>
              <a:rPr lang="pt-BR" sz="2200" spc="-10" dirty="0">
                <a:latin typeface="Calibri"/>
                <a:cs typeface="Calibri"/>
              </a:rPr>
              <a:t>Dedetização, desratização, limpeza  </a:t>
            </a:r>
          </a:p>
          <a:p>
            <a:pPr marL="354965" indent="-342265">
              <a:spcBef>
                <a:spcPts val="1420"/>
              </a:spcBef>
              <a:spcAft>
                <a:spcPts val="800"/>
              </a:spcAft>
              <a:buFont typeface="Wingdings"/>
              <a:buChar char=""/>
              <a:tabLst>
                <a:tab pos="354965" algn="l"/>
              </a:tabLst>
            </a:pPr>
            <a:r>
              <a:rPr lang="pt-BR" sz="2200" spc="-10" dirty="0">
                <a:latin typeface="Calibri"/>
                <a:cs typeface="Calibri"/>
              </a:rPr>
              <a:t>Manutenção de ar-condicionado e elevadores (com peças)</a:t>
            </a:r>
          </a:p>
          <a:p>
            <a:endParaRPr lang="pt-BR" dirty="0"/>
          </a:p>
        </p:txBody>
      </p:sp>
    </p:spTree>
    <p:extLst>
      <p:ext uri="{BB962C8B-B14F-4D97-AF65-F5344CB8AC3E}">
        <p14:creationId xmlns:p14="http://schemas.microsoft.com/office/powerpoint/2010/main" val="4153241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AEE41-8920-CA10-D6D2-CF4BB97A733F}"/>
            </a:ext>
          </a:extLst>
        </p:cNvPr>
        <p:cNvGrpSpPr/>
        <p:nvPr/>
      </p:nvGrpSpPr>
      <p:grpSpPr>
        <a:xfrm>
          <a:off x="0" y="0"/>
          <a:ext cx="0" cy="0"/>
          <a:chOff x="0" y="0"/>
          <a:chExt cx="0" cy="0"/>
        </a:xfrm>
      </p:grpSpPr>
      <p:sp>
        <p:nvSpPr>
          <p:cNvPr id="3" name="object 3" descr="$PPTXTitle">
            <a:extLst>
              <a:ext uri="{FF2B5EF4-FFF2-40B4-BE49-F238E27FC236}">
                <a16:creationId xmlns:a16="http://schemas.microsoft.com/office/drawing/2014/main" id="{902E6BFC-03A2-1C53-68D2-E225959C27AC}"/>
              </a:ext>
            </a:extLst>
          </p:cNvPr>
          <p:cNvSpPr txBox="1">
            <a:spLocks/>
          </p:cNvSpPr>
          <p:nvPr/>
        </p:nvSpPr>
        <p:spPr>
          <a:xfrm>
            <a:off x="327164" y="860577"/>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a:solidFill>
                  <a:srgbClr val="FFFFFF"/>
                </a:solidFill>
                <a:latin typeface="Calibri"/>
                <a:cs typeface="Calibri"/>
              </a:rPr>
              <a:t>Onde usar os recursos? Itens permitidos em Portaria</a:t>
            </a:r>
            <a:endParaRPr lang="pt-BR" sz="2800" dirty="0">
              <a:latin typeface="Calibri"/>
              <a:cs typeface="Calibri"/>
            </a:endParaRPr>
          </a:p>
        </p:txBody>
      </p:sp>
      <p:sp>
        <p:nvSpPr>
          <p:cNvPr id="5" name="Retângulo 4">
            <a:extLst>
              <a:ext uri="{FF2B5EF4-FFF2-40B4-BE49-F238E27FC236}">
                <a16:creationId xmlns:a16="http://schemas.microsoft.com/office/drawing/2014/main" id="{038DF3E8-1AD9-CF31-9BB3-A2EA652DF302}"/>
              </a:ext>
            </a:extLst>
          </p:cNvPr>
          <p:cNvSpPr/>
          <p:nvPr/>
        </p:nvSpPr>
        <p:spPr>
          <a:xfrm>
            <a:off x="327164" y="1443841"/>
            <a:ext cx="11593830" cy="4862870"/>
          </a:xfrm>
          <a:prstGeom prst="rect">
            <a:avLst/>
          </a:prstGeom>
        </p:spPr>
        <p:txBody>
          <a:bodyPr wrap="square" lIns="91440" tIns="45720" rIns="91440" bIns="45720" anchor="t">
            <a:spAutoFit/>
          </a:bodyPr>
          <a:lstStyle/>
          <a:p>
            <a:endParaRPr lang="pt-BR" dirty="0"/>
          </a:p>
          <a:p>
            <a:pPr>
              <a:spcAft>
                <a:spcPts val="800"/>
              </a:spcAft>
            </a:pPr>
            <a:r>
              <a:rPr lang="pt-BR" sz="2200" spc="-10" dirty="0">
                <a:solidFill>
                  <a:srgbClr val="FF0000"/>
                </a:solidFill>
                <a:latin typeface="Calibri"/>
                <a:cs typeface="Calibri"/>
              </a:rPr>
              <a:t>Projetos e segurança:  </a:t>
            </a:r>
          </a:p>
          <a:p>
            <a:pPr marL="354965" indent="-342265">
              <a:spcBef>
                <a:spcPts val="1420"/>
              </a:spcBef>
              <a:spcAft>
                <a:spcPts val="800"/>
              </a:spcAft>
              <a:buFont typeface="Wingdings"/>
              <a:buChar char=""/>
              <a:tabLst>
                <a:tab pos="354965" algn="l"/>
              </a:tabLst>
            </a:pPr>
            <a:r>
              <a:rPr lang="pt-BR" sz="2200" spc="-10" dirty="0">
                <a:latin typeface="Calibri"/>
                <a:cs typeface="Calibri"/>
              </a:rPr>
              <a:t>Renovação de AVCB</a:t>
            </a:r>
          </a:p>
          <a:p>
            <a:pPr marL="354965" indent="-342265">
              <a:spcBef>
                <a:spcPts val="1420"/>
              </a:spcBef>
              <a:spcAft>
                <a:spcPts val="800"/>
              </a:spcAft>
              <a:buFont typeface="Wingdings"/>
              <a:buChar char=""/>
              <a:tabLst>
                <a:tab pos="354965" algn="l"/>
              </a:tabLst>
            </a:pPr>
            <a:r>
              <a:rPr lang="pt-BR" sz="2200" spc="-10" dirty="0">
                <a:latin typeface="Calibri"/>
                <a:cs typeface="Calibri"/>
              </a:rPr>
              <a:t>Projetos arquitetônico, elétrico, hidráulico, rede lógica  </a:t>
            </a:r>
          </a:p>
          <a:p>
            <a:pPr marL="354965" indent="-342265">
              <a:spcBef>
                <a:spcPts val="1420"/>
              </a:spcBef>
              <a:spcAft>
                <a:spcPts val="800"/>
              </a:spcAft>
              <a:buFont typeface="Wingdings"/>
              <a:buChar char=""/>
              <a:tabLst>
                <a:tab pos="354965" algn="l"/>
              </a:tabLst>
            </a:pPr>
            <a:r>
              <a:rPr lang="pt-BR" sz="2200" spc="-10" dirty="0">
                <a:latin typeface="Calibri"/>
                <a:cs typeface="Calibri"/>
              </a:rPr>
              <a:t>Sinalização, películas protetoras  </a:t>
            </a:r>
          </a:p>
          <a:p>
            <a:pPr marL="354965" indent="-342265">
              <a:spcBef>
                <a:spcPts val="1420"/>
              </a:spcBef>
              <a:spcAft>
                <a:spcPts val="800"/>
              </a:spcAft>
              <a:buFont typeface="Wingdings"/>
              <a:buChar char=""/>
              <a:tabLst>
                <a:tab pos="354965" algn="l"/>
              </a:tabLst>
            </a:pPr>
            <a:r>
              <a:rPr lang="pt-BR" sz="2200" spc="-10" dirty="0">
                <a:latin typeface="Calibri"/>
                <a:cs typeface="Calibri"/>
              </a:rPr>
              <a:t>Instalações elétricas, hidráulicas, rede lógica</a:t>
            </a:r>
          </a:p>
          <a:p>
            <a:endParaRPr lang="pt-BR" dirty="0"/>
          </a:p>
          <a:p>
            <a:r>
              <a:rPr lang="pt-BR" sz="2200" spc="-10" dirty="0">
                <a:latin typeface="Calibri"/>
                <a:cs typeface="Calibri"/>
              </a:rPr>
              <a:t>Outros: Jardinagem, placas de identificação visual e serviços de manutenção não contínua (limpeza de caixa d’agua, limpeza de calha, </a:t>
            </a:r>
            <a:r>
              <a:rPr lang="pt-BR" sz="2200" spc="-10" dirty="0" err="1">
                <a:latin typeface="Calibri"/>
                <a:cs typeface="Calibri"/>
              </a:rPr>
              <a:t>etc</a:t>
            </a:r>
            <a:r>
              <a:rPr lang="pt-BR" sz="2200" spc="-10" dirty="0">
                <a:latin typeface="Calibri"/>
                <a:cs typeface="Calibri"/>
              </a:rPr>
              <a:t>).</a:t>
            </a:r>
            <a:endParaRPr lang="pt-BR" sz="2200" spc="-10" dirty="0">
              <a:latin typeface="Calibri"/>
              <a:ea typeface="Calibri"/>
              <a:cs typeface="Calibri"/>
            </a:endParaRPr>
          </a:p>
          <a:p>
            <a:endParaRPr lang="pt-BR" sz="2200" spc="-10" dirty="0">
              <a:latin typeface="Calibri"/>
              <a:ea typeface="Calibri"/>
              <a:cs typeface="Calibri"/>
            </a:endParaRPr>
          </a:p>
          <a:p>
            <a:endParaRPr lang="pt-BR" dirty="0"/>
          </a:p>
        </p:txBody>
      </p:sp>
    </p:spTree>
    <p:extLst>
      <p:ext uri="{BB962C8B-B14F-4D97-AF65-F5344CB8AC3E}">
        <p14:creationId xmlns:p14="http://schemas.microsoft.com/office/powerpoint/2010/main" val="3474373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327799" y="642866"/>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a:solidFill>
                  <a:srgbClr val="FFFFFF"/>
                </a:solidFill>
                <a:latin typeface="Calibri"/>
                <a:cs typeface="Calibri"/>
              </a:rPr>
              <a:t>                            Onde NÃO usar os recursos? Vedações</a:t>
            </a:r>
            <a:endParaRPr lang="pt-BR" sz="2800" dirty="0">
              <a:latin typeface="Calibri"/>
              <a:cs typeface="Calibri"/>
            </a:endParaRPr>
          </a:p>
        </p:txBody>
      </p:sp>
      <p:sp>
        <p:nvSpPr>
          <p:cNvPr id="6" name="Espaço Reservado para Texto 5">
            <a:extLst>
              <a:ext uri="{FF2B5EF4-FFF2-40B4-BE49-F238E27FC236}">
                <a16:creationId xmlns:a16="http://schemas.microsoft.com/office/drawing/2014/main" id="{98ECE4D3-157E-46E0-A5B2-E1ED7CBDB1A3}"/>
              </a:ext>
            </a:extLst>
          </p:cNvPr>
          <p:cNvSpPr txBox="1">
            <a:spLocks/>
          </p:cNvSpPr>
          <p:nvPr/>
        </p:nvSpPr>
        <p:spPr>
          <a:xfrm>
            <a:off x="427216" y="1121229"/>
            <a:ext cx="11436985" cy="5334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pt-BR" dirty="0">
                <a:solidFill>
                  <a:srgbClr val="FF0000"/>
                </a:solidFill>
              </a:rPr>
              <a:t>❌</a:t>
            </a:r>
            <a:r>
              <a:rPr lang="pt-BR" dirty="0"/>
              <a:t> </a:t>
            </a:r>
            <a:r>
              <a:rPr lang="pt-BR" sz="2200" spc="-10" dirty="0"/>
              <a:t>Obras com ampliação de área construída  </a:t>
            </a:r>
          </a:p>
          <a:p>
            <a:pPr marL="0" indent="0">
              <a:lnSpc>
                <a:spcPct val="200000"/>
              </a:lnSpc>
              <a:buNone/>
            </a:pPr>
            <a:r>
              <a:rPr lang="pt-BR" dirty="0">
                <a:solidFill>
                  <a:srgbClr val="FF0000"/>
                </a:solidFill>
              </a:rPr>
              <a:t>❌</a:t>
            </a:r>
            <a:r>
              <a:rPr lang="pt-BR" dirty="0"/>
              <a:t> </a:t>
            </a:r>
            <a:r>
              <a:rPr lang="pt-BR" sz="2200" spc="-10" dirty="0"/>
              <a:t>Equipamentos permanentes não listados nos permitidos  </a:t>
            </a:r>
          </a:p>
          <a:p>
            <a:pPr marL="0" indent="0">
              <a:lnSpc>
                <a:spcPct val="200000"/>
              </a:lnSpc>
              <a:buNone/>
            </a:pPr>
            <a:r>
              <a:rPr lang="pt-BR" dirty="0">
                <a:solidFill>
                  <a:srgbClr val="FF0000"/>
                </a:solidFill>
              </a:rPr>
              <a:t>❌</a:t>
            </a:r>
            <a:r>
              <a:rPr lang="pt-BR" dirty="0"/>
              <a:t> </a:t>
            </a:r>
            <a:r>
              <a:rPr lang="pt-BR" sz="2200" spc="-10" dirty="0"/>
              <a:t>Soluções de banda larga que concorram com a rede </a:t>
            </a:r>
            <a:r>
              <a:rPr lang="pt-BR" sz="2200" spc="-10" dirty="0" err="1"/>
              <a:t>Intragov</a:t>
            </a:r>
            <a:r>
              <a:rPr lang="pt-BR" sz="2200" spc="-10" dirty="0"/>
              <a:t>  </a:t>
            </a:r>
          </a:p>
          <a:p>
            <a:pPr marL="0" indent="0">
              <a:lnSpc>
                <a:spcPct val="200000"/>
              </a:lnSpc>
              <a:buNone/>
            </a:pPr>
            <a:r>
              <a:rPr lang="pt-BR" dirty="0">
                <a:solidFill>
                  <a:srgbClr val="FF0000"/>
                </a:solidFill>
              </a:rPr>
              <a:t>❌</a:t>
            </a:r>
            <a:r>
              <a:rPr lang="pt-BR" dirty="0"/>
              <a:t> </a:t>
            </a:r>
            <a:r>
              <a:rPr lang="pt-BR" sz="2200" spc="-10" dirty="0"/>
              <a:t>Itens já cobertos por contratos homologados pelo CEETEPS  </a:t>
            </a:r>
          </a:p>
          <a:p>
            <a:pPr marL="0" indent="0">
              <a:lnSpc>
                <a:spcPct val="200000"/>
              </a:lnSpc>
              <a:buNone/>
            </a:pPr>
            <a:r>
              <a:rPr lang="pt-BR" dirty="0">
                <a:solidFill>
                  <a:srgbClr val="FF0000"/>
                </a:solidFill>
              </a:rPr>
              <a:t>❌</a:t>
            </a:r>
            <a:r>
              <a:rPr lang="pt-BR" dirty="0"/>
              <a:t> </a:t>
            </a:r>
            <a:r>
              <a:rPr lang="pt-BR" sz="2200" spc="-10" dirty="0"/>
              <a:t>Linhas telefônicas, licenças de software, impostos não pertinentes</a:t>
            </a:r>
          </a:p>
          <a:p>
            <a:pPr>
              <a:lnSpc>
                <a:spcPct val="200000"/>
              </a:lnSpc>
            </a:pPr>
            <a:endParaRPr lang="pt-BR" dirty="0"/>
          </a:p>
        </p:txBody>
      </p:sp>
    </p:spTree>
    <p:extLst>
      <p:ext uri="{BB962C8B-B14F-4D97-AF65-F5344CB8AC3E}">
        <p14:creationId xmlns:p14="http://schemas.microsoft.com/office/powerpoint/2010/main" val="3589787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p:cNvSpPr>
          <p:nvPr/>
        </p:nvSpPr>
        <p:spPr>
          <a:xfrm>
            <a:off x="327164" y="860577"/>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75"/>
              </a:spcBef>
            </a:pPr>
            <a:r>
              <a:rPr lang="pt-BR" sz="2800" dirty="0">
                <a:solidFill>
                  <a:srgbClr val="FFFFFF"/>
                </a:solidFill>
                <a:latin typeface="Calibri"/>
                <a:cs typeface="Calibri"/>
              </a:rPr>
              <a:t>Onde usar os recursos? Itens permitidos em Portaria</a:t>
            </a:r>
            <a:endParaRPr lang="pt-BR" sz="2800" dirty="0">
              <a:latin typeface="Calibri"/>
              <a:cs typeface="Calibri"/>
            </a:endParaRPr>
          </a:p>
        </p:txBody>
      </p:sp>
      <p:sp>
        <p:nvSpPr>
          <p:cNvPr id="5" name="Retângulo 4">
            <a:extLst>
              <a:ext uri="{FF2B5EF4-FFF2-40B4-BE49-F238E27FC236}">
                <a16:creationId xmlns:a16="http://schemas.microsoft.com/office/drawing/2014/main" id="{623AB346-6906-4C06-8634-A0E8C60EE359}"/>
              </a:ext>
            </a:extLst>
          </p:cNvPr>
          <p:cNvSpPr/>
          <p:nvPr/>
        </p:nvSpPr>
        <p:spPr>
          <a:xfrm>
            <a:off x="327164" y="1313906"/>
            <a:ext cx="11593830" cy="5386090"/>
          </a:xfrm>
          <a:prstGeom prst="rect">
            <a:avLst/>
          </a:prstGeom>
        </p:spPr>
        <p:txBody>
          <a:bodyPr wrap="square" lIns="91440" tIns="45720" rIns="91440" bIns="45720" anchor="t">
            <a:spAutoFit/>
          </a:bodyPr>
          <a:lstStyle/>
          <a:p>
            <a:endParaRPr lang="pt-BR" dirty="0"/>
          </a:p>
          <a:p>
            <a:r>
              <a:rPr lang="pt-BR" sz="2200" spc="-10" dirty="0">
                <a:latin typeface="Calibri"/>
                <a:ea typeface="Calibri"/>
                <a:cs typeface="Calibri"/>
              </a:rPr>
              <a:t>Mão de obra voluntária, será permitida desde que: (Modelo do Termo de Mão de Obra Voluntária – site PDDE).</a:t>
            </a:r>
          </a:p>
          <a:p>
            <a:endParaRPr lang="pt-BR" sz="2200" spc="-10" dirty="0">
              <a:latin typeface="Calibri"/>
              <a:ea typeface="Calibri"/>
              <a:cs typeface="Calibri"/>
            </a:endParaRPr>
          </a:p>
          <a:p>
            <a:r>
              <a:rPr lang="pt-BR" sz="2200" spc="-10" dirty="0">
                <a:latin typeface="Calibri"/>
                <a:ea typeface="Calibri"/>
                <a:cs typeface="Calibri"/>
              </a:rPr>
              <a:t>1 – tenha OIS preenchida com a lista de materiais a serem utilizados pelo Regional CGINF e/ou CGTIC ;</a:t>
            </a:r>
          </a:p>
          <a:p>
            <a:endParaRPr lang="pt-BR" sz="2200" spc="-10" dirty="0">
              <a:latin typeface="Calibri"/>
              <a:ea typeface="Calibri"/>
              <a:cs typeface="Calibri"/>
            </a:endParaRPr>
          </a:p>
          <a:p>
            <a:r>
              <a:rPr lang="pt-BR" sz="2200" spc="-10" dirty="0">
                <a:latin typeface="Calibri"/>
                <a:ea typeface="Calibri"/>
                <a:cs typeface="Calibri"/>
              </a:rPr>
              <a:t>2 – o voluntário, seja pessoa física ou jurídica, assine o contrato de doação de mão de obra;</a:t>
            </a:r>
          </a:p>
          <a:p>
            <a:endParaRPr lang="pt-BR" sz="2200" spc="-10" dirty="0">
              <a:latin typeface="Calibri"/>
              <a:ea typeface="Calibri"/>
              <a:cs typeface="Calibri"/>
            </a:endParaRPr>
          </a:p>
          <a:p>
            <a:r>
              <a:rPr lang="pt-BR" sz="2200" spc="-10" dirty="0">
                <a:latin typeface="Calibri"/>
                <a:ea typeface="Calibri"/>
                <a:cs typeface="Calibri"/>
              </a:rPr>
              <a:t>3 – o serviço não precise de ART ou RRT;</a:t>
            </a:r>
          </a:p>
          <a:p>
            <a:endParaRPr lang="pt-BR" sz="2200" spc="-10" dirty="0">
              <a:latin typeface="Calibri"/>
              <a:ea typeface="Calibri"/>
              <a:cs typeface="Calibri"/>
            </a:endParaRPr>
          </a:p>
          <a:p>
            <a:r>
              <a:rPr lang="pt-BR" sz="2200" spc="-10" dirty="0">
                <a:latin typeface="Calibri"/>
                <a:ea typeface="Calibri"/>
                <a:cs typeface="Calibri"/>
              </a:rPr>
              <a:t>4 – ao concluir o serviço, o Regional CGINF e/ou CGTIC preencha o termo de aceite e assine junto com o voluntário e o Superintendente da Unidade de Ensino;</a:t>
            </a:r>
          </a:p>
          <a:p>
            <a:endParaRPr lang="pt-BR" sz="2200" spc="-10" dirty="0">
              <a:latin typeface="Calibri"/>
              <a:ea typeface="Calibri"/>
              <a:cs typeface="Calibri"/>
            </a:endParaRPr>
          </a:p>
          <a:p>
            <a:r>
              <a:rPr lang="pt-BR" sz="2200" spc="-10" dirty="0">
                <a:latin typeface="Calibri"/>
                <a:ea typeface="Calibri"/>
                <a:cs typeface="Calibri"/>
              </a:rPr>
              <a:t>5 – no caso da mão de obra voluntária, será permitida a aquisição de material de acordo com a lista orientada pelos Regionais CGINF e/ou CGTIC.</a:t>
            </a:r>
          </a:p>
          <a:p>
            <a:endParaRPr lang="pt-BR" dirty="0"/>
          </a:p>
        </p:txBody>
      </p:sp>
    </p:spTree>
    <p:extLst>
      <p:ext uri="{BB962C8B-B14F-4D97-AF65-F5344CB8AC3E}">
        <p14:creationId xmlns:p14="http://schemas.microsoft.com/office/powerpoint/2010/main" val="2910526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descr="$PPTXTitle">
            <a:extLst>
              <a:ext uri="{FF2B5EF4-FFF2-40B4-BE49-F238E27FC236}">
                <a16:creationId xmlns:a16="http://schemas.microsoft.com/office/drawing/2014/main" id="{D0F572DD-ABFB-9B39-39D4-493532C39B71}"/>
              </a:ext>
            </a:extLst>
          </p:cNvPr>
          <p:cNvSpPr txBox="1">
            <a:spLocks/>
          </p:cNvSpPr>
          <p:nvPr/>
        </p:nvSpPr>
        <p:spPr>
          <a:xfrm>
            <a:off x="327799" y="642866"/>
            <a:ext cx="11593830" cy="453329"/>
          </a:xfrm>
          <a:prstGeom prst="rect">
            <a:avLst/>
          </a:prstGeom>
          <a:solidFill>
            <a:srgbClr val="C00000"/>
          </a:solidFill>
        </p:spPr>
        <p:txBody>
          <a:bodyPr vert="horz" wrap="square" lIns="0" tIns="222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64845">
              <a:lnSpc>
                <a:spcPct val="100000"/>
              </a:lnSpc>
              <a:spcBef>
                <a:spcPts val="175"/>
              </a:spcBef>
            </a:pPr>
            <a:r>
              <a:rPr lang="pt-BR" sz="2800" dirty="0">
                <a:solidFill>
                  <a:srgbClr val="FFFFFF"/>
                </a:solidFill>
                <a:latin typeface="Calibri"/>
                <a:cs typeface="Calibri"/>
              </a:rPr>
              <a:t>                                                  2º Passo: Orçamentos</a:t>
            </a:r>
            <a:endParaRPr lang="pt-BR" sz="2800" dirty="0">
              <a:latin typeface="Calibri"/>
              <a:cs typeface="Calibri"/>
            </a:endParaRPr>
          </a:p>
        </p:txBody>
      </p:sp>
      <p:sp>
        <p:nvSpPr>
          <p:cNvPr id="4" name="CaixaDeTexto 3">
            <a:extLst>
              <a:ext uri="{FF2B5EF4-FFF2-40B4-BE49-F238E27FC236}">
                <a16:creationId xmlns:a16="http://schemas.microsoft.com/office/drawing/2014/main" id="{997C8B52-7318-325D-2ADE-5BDEEEE9F58C}"/>
              </a:ext>
            </a:extLst>
          </p:cNvPr>
          <p:cNvSpPr txBox="1"/>
          <p:nvPr/>
        </p:nvSpPr>
        <p:spPr>
          <a:xfrm>
            <a:off x="327800" y="1323592"/>
            <a:ext cx="11593830" cy="5386090"/>
          </a:xfrm>
          <a:prstGeom prst="rect">
            <a:avLst/>
          </a:prstGeom>
          <a:noFill/>
        </p:spPr>
        <p:txBody>
          <a:bodyPr wrap="square">
            <a:spAutoFit/>
          </a:bodyPr>
          <a:lstStyle/>
          <a:p>
            <a:pPr algn="just"/>
            <a:r>
              <a:rPr lang="pt-BR" sz="2200" spc="-10" dirty="0">
                <a:latin typeface="Calibri"/>
                <a:cs typeface="Calibri"/>
              </a:rPr>
              <a:t>Poderá ser de empresas físicas ou por meio digital  - O Cadastro de Fornecedores registrados no </a:t>
            </a:r>
            <a:r>
              <a:rPr lang="pt-BR" sz="2200" spc="-10" dirty="0" err="1">
                <a:latin typeface="Calibri"/>
                <a:cs typeface="Calibri"/>
              </a:rPr>
              <a:t>ComprasGOV</a:t>
            </a:r>
            <a:r>
              <a:rPr lang="pt-BR" sz="2200" spc="-10" dirty="0">
                <a:latin typeface="Calibri"/>
                <a:cs typeface="Calibri"/>
              </a:rPr>
              <a:t> poderá ser utilizado para angariar orçamentos.</a:t>
            </a:r>
          </a:p>
          <a:p>
            <a:endParaRPr lang="pt-BR" sz="2200" spc="-10" dirty="0">
              <a:latin typeface="Calibri"/>
              <a:cs typeface="Calibri"/>
            </a:endParaRPr>
          </a:p>
          <a:p>
            <a:pPr>
              <a:spcAft>
                <a:spcPts val="600"/>
              </a:spcAft>
            </a:pPr>
            <a:r>
              <a:rPr lang="pt-BR" sz="2200" spc="-10" dirty="0">
                <a:latin typeface="Calibri"/>
                <a:cs typeface="Calibri"/>
              </a:rPr>
              <a:t>Todos os orçamentos de empresa física devem conter: </a:t>
            </a:r>
          </a:p>
          <a:p>
            <a:pPr marL="342900" indent="-342900">
              <a:spcAft>
                <a:spcPts val="600"/>
              </a:spcAft>
              <a:buFont typeface="Arial" panose="020B0604020202020204" pitchFamily="34" charset="0"/>
              <a:buChar char="•"/>
            </a:pPr>
            <a:r>
              <a:rPr lang="pt-BR" sz="2200" spc="-10" dirty="0">
                <a:latin typeface="Calibri"/>
                <a:cs typeface="Calibri"/>
              </a:rPr>
              <a:t>a descrição do objeto, </a:t>
            </a:r>
          </a:p>
          <a:p>
            <a:pPr marL="342900" indent="-342900">
              <a:spcAft>
                <a:spcPts val="600"/>
              </a:spcAft>
              <a:buFont typeface="Arial" panose="020B0604020202020204" pitchFamily="34" charset="0"/>
              <a:buChar char="•"/>
            </a:pPr>
            <a:r>
              <a:rPr lang="pt-BR" sz="2200" spc="-10" dirty="0">
                <a:latin typeface="Calibri"/>
                <a:cs typeface="Calibri"/>
              </a:rPr>
              <a:t>quantitativos, </a:t>
            </a:r>
          </a:p>
          <a:p>
            <a:pPr marL="342900" indent="-342900">
              <a:spcAft>
                <a:spcPts val="600"/>
              </a:spcAft>
              <a:buFont typeface="Arial" panose="020B0604020202020204" pitchFamily="34" charset="0"/>
              <a:buChar char="•"/>
            </a:pPr>
            <a:r>
              <a:rPr lang="pt-BR" sz="2200" spc="-10" dirty="0">
                <a:latin typeface="Calibri"/>
                <a:cs typeface="Calibri"/>
              </a:rPr>
              <a:t>valores unitário e total, </a:t>
            </a:r>
          </a:p>
          <a:p>
            <a:pPr marL="342900" indent="-342900">
              <a:spcAft>
                <a:spcPts val="600"/>
              </a:spcAft>
              <a:buFont typeface="Arial" panose="020B0604020202020204" pitchFamily="34" charset="0"/>
              <a:buChar char="•"/>
            </a:pPr>
            <a:r>
              <a:rPr lang="pt-BR" sz="2200" spc="-10" dirty="0">
                <a:latin typeface="Calibri"/>
                <a:cs typeface="Calibri"/>
              </a:rPr>
              <a:t>número do Cadastro de Pessoa Física (CPF) ou do Cadastro Nacional de Pessoa Jurídica (CNPJ) do proponente, </a:t>
            </a:r>
          </a:p>
          <a:p>
            <a:pPr marL="342900" indent="-342900">
              <a:spcAft>
                <a:spcPts val="600"/>
              </a:spcAft>
              <a:buFont typeface="Arial" panose="020B0604020202020204" pitchFamily="34" charset="0"/>
              <a:buChar char="•"/>
            </a:pPr>
            <a:r>
              <a:rPr lang="pt-BR" sz="2200" spc="-10" dirty="0">
                <a:latin typeface="Calibri"/>
                <a:cs typeface="Calibri"/>
              </a:rPr>
              <a:t>Endereço, telefone para contato e endereço eletrônico, (se houver), </a:t>
            </a:r>
          </a:p>
          <a:p>
            <a:pPr marL="342900" indent="-342900">
              <a:spcAft>
                <a:spcPts val="600"/>
              </a:spcAft>
              <a:buFont typeface="Arial" panose="020B0604020202020204" pitchFamily="34" charset="0"/>
              <a:buChar char="•"/>
            </a:pPr>
            <a:r>
              <a:rPr lang="pt-BR" sz="2200" spc="-10" dirty="0">
                <a:latin typeface="Calibri"/>
                <a:cs typeface="Calibri"/>
              </a:rPr>
              <a:t>data de emissão e validade, </a:t>
            </a:r>
          </a:p>
          <a:p>
            <a:pPr marL="342900" indent="-342900">
              <a:spcAft>
                <a:spcPts val="600"/>
              </a:spcAft>
              <a:buFont typeface="Arial" panose="020B0604020202020204" pitchFamily="34" charset="0"/>
              <a:buChar char="•"/>
            </a:pPr>
            <a:r>
              <a:rPr lang="pt-BR" sz="2200" spc="-10" dirty="0">
                <a:latin typeface="Calibri"/>
                <a:cs typeface="Calibri"/>
              </a:rPr>
              <a:t>assinatura do representante legal do fornecedor, poderá ser física ou com certificação digital, preferencialmente, na plataforma GOV.BR.</a:t>
            </a:r>
          </a:p>
          <a:p>
            <a:endParaRPr lang="pt-BR" dirty="0"/>
          </a:p>
        </p:txBody>
      </p:sp>
    </p:spTree>
    <p:extLst>
      <p:ext uri="{BB962C8B-B14F-4D97-AF65-F5344CB8AC3E}">
        <p14:creationId xmlns:p14="http://schemas.microsoft.com/office/powerpoint/2010/main" val="328956352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589B0FF50EEEE42992490B27E3F321C" ma:contentTypeVersion="15" ma:contentTypeDescription="Crie um novo documento." ma:contentTypeScope="" ma:versionID="55f963d6fb16ff22f7c8b887fbd3418a">
  <xsd:schema xmlns:xsd="http://www.w3.org/2001/XMLSchema" xmlns:xs="http://www.w3.org/2001/XMLSchema" xmlns:p="http://schemas.microsoft.com/office/2006/metadata/properties" xmlns:ns2="33a72eb7-7584-48bf-b008-1d13f1023413" xmlns:ns3="88ac7d42-e496-4e2c-8569-72af69d93c5c" targetNamespace="http://schemas.microsoft.com/office/2006/metadata/properties" ma:root="true" ma:fieldsID="5c12381349619f8055d29c9e944d7f8e" ns2:_="" ns3:_="">
    <xsd:import namespace="33a72eb7-7584-48bf-b008-1d13f1023413"/>
    <xsd:import namespace="88ac7d42-e496-4e2c-8569-72af69d93c5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_Flow_SignoffStatu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a72eb7-7584-48bf-b008-1d13f10234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Marcações de imagem" ma:readOnly="false" ma:fieldId="{5cf76f15-5ced-4ddc-b409-7134ff3c332f}" ma:taxonomyMulti="true" ma:sspId="2dab9438-f903-450b-a158-c86bb4a35df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_Flow_SignoffStatus" ma:index="20" nillable="true" ma:displayName="Status de liberação" ma:internalName="_x0024_Resources_x003a_core_x002c_Signoff_Status">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ac7d42-e496-4e2c-8569-72af69d93c5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41d3ab-305e-4232-8286-3bf7fd19c279}" ma:internalName="TaxCatchAll" ma:showField="CatchAllData" ma:web="88ac7d42-e496-4e2c-8569-72af69d93c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8ac7d42-e496-4e2c-8569-72af69d93c5c" xsi:nil="true"/>
    <_Flow_SignoffStatus xmlns="33a72eb7-7584-48bf-b008-1d13f1023413" xsi:nil="true"/>
    <lcf76f155ced4ddcb4097134ff3c332f xmlns="33a72eb7-7584-48bf-b008-1d13f102341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876A29-CBF0-409D-B201-422C484291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a72eb7-7584-48bf-b008-1d13f1023413"/>
    <ds:schemaRef ds:uri="88ac7d42-e496-4e2c-8569-72af69d93c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E44988-61DF-4154-850D-469585E8C894}">
  <ds:schemaRefs>
    <ds:schemaRef ds:uri="http://purl.org/dc/terms/"/>
    <ds:schemaRef ds:uri="http://purl.org/dc/elements/1.1/"/>
    <ds:schemaRef ds:uri="88ac7d42-e496-4e2c-8569-72af69d93c5c"/>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schemas.microsoft.com/office/infopath/2007/PartnerControls"/>
    <ds:schemaRef ds:uri="33a72eb7-7584-48bf-b008-1d13f1023413"/>
    <ds:schemaRef ds:uri="http://www.w3.org/XML/1998/namespace"/>
  </ds:schemaRefs>
</ds:datastoreItem>
</file>

<file path=customXml/itemProps3.xml><?xml version="1.0" encoding="utf-8"?>
<ds:datastoreItem xmlns:ds="http://schemas.openxmlformats.org/officeDocument/2006/customXml" ds:itemID="{4CC8C436-96F6-4FD0-8A9C-BE16DD9141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364</TotalTime>
  <Words>3793</Words>
  <Application>Microsoft Office PowerPoint</Application>
  <PresentationFormat>Widescreen</PresentationFormat>
  <Paragraphs>307</Paragraphs>
  <Slides>49</Slides>
  <Notes>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49</vt:i4>
      </vt:variant>
    </vt:vector>
  </HeadingPairs>
  <TitlesOfParts>
    <vt:vector size="56" baseType="lpstr">
      <vt:lpstr>Aptos</vt:lpstr>
      <vt:lpstr>Aptos Display</vt:lpstr>
      <vt:lpstr>Arial</vt:lpstr>
      <vt:lpstr>Calibri</vt:lpstr>
      <vt:lpstr>Verdana</vt:lpstr>
      <vt:lpstr>Wingdings</vt:lpstr>
      <vt:lpstr>Tema do Office</vt:lpstr>
      <vt:lpstr>Coordenadoria Geral de Administração e Finanças – CGAF PDDE Paulista – Programa Dinheiro Direto na Escola Proposta de Execução e Uso do Recurso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Daniele Alves Pereira</dc:creator>
  <cp:lastModifiedBy>BIANCA DE SOUSA ROCHA</cp:lastModifiedBy>
  <cp:revision>51</cp:revision>
  <dcterms:created xsi:type="dcterms:W3CDTF">2026-05-27T21:30:53Z</dcterms:created>
  <dcterms:modified xsi:type="dcterms:W3CDTF">2026-08-12T16:51:57Z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0x0101001589B0FF50EEEE42992490B27E3F321C</vt:lpwstr>
  </property>
  <property fmtid="{D5CDD505-2E9C-101B-9397-08002B2CF9AE}" pid="3" name="MSIP_Label_ff380b4d-8a71-4241-982c-3816ad3ce8fc_Enabled">
    <vt:lpwstr>true</vt:lpwstr>
  </property>
  <property fmtid="{D5CDD505-2E9C-101B-9397-08002B2CF9AE}" pid="4" name="MSIP_Label_ff380b4d-8a71-4241-982c-3816ad3ce8fc_SetDate">
    <vt:lpwstr>2026-06-22T18:49:09Z</vt:lpwstr>
  </property>
  <property fmtid="{D5CDD505-2E9C-101B-9397-08002B2CF9AE}" pid="5" name="MSIP_Label_ff380b4d-8a71-4241-982c-3816ad3ce8fc_Method">
    <vt:lpwstr>Standard</vt:lpwstr>
  </property>
  <property fmtid="{D5CDD505-2E9C-101B-9397-08002B2CF9AE}" pid="6" name="MSIP_Label_ff380b4d-8a71-4241-982c-3816ad3ce8fc_Name">
    <vt:lpwstr>defa4170-0d19-0005-0004-bc88714345d2</vt:lpwstr>
  </property>
  <property fmtid="{D5CDD505-2E9C-101B-9397-08002B2CF9AE}" pid="7" name="MSIP_Label_ff380b4d-8a71-4241-982c-3816ad3ce8fc_SiteId">
    <vt:lpwstr>eabe64c5-68f5-4a76-8301-9577a679e449</vt:lpwstr>
  </property>
  <property fmtid="{D5CDD505-2E9C-101B-9397-08002B2CF9AE}" pid="8" name="MSIP_Label_ff380b4d-8a71-4241-982c-3816ad3ce8fc_ActionId">
    <vt:lpwstr>b5b45826-6b65-45eb-bbad-ca305dfebda8</vt:lpwstr>
  </property>
  <property fmtid="{D5CDD505-2E9C-101B-9397-08002B2CF9AE}" pid="9" name="MSIP_Label_ff380b4d-8a71-4241-982c-3816ad3ce8fc_ContentBits">
    <vt:lpwstr>0</vt:lpwstr>
  </property>
  <property fmtid="{D5CDD505-2E9C-101B-9397-08002B2CF9AE}" pid="10" name="MSIP_Label_ff380b4d-8a71-4241-982c-3816ad3ce8fc_Tag">
    <vt:lpwstr>50, 3, 0, 1</vt:lpwstr>
  </property>
</Properties>
</file>