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5" r:id="rId29"/>
    <p:sldId id="286" r:id="rId30"/>
    <p:sldId id="287" r:id="rId31"/>
    <p:sldId id="288" r:id="rId32"/>
    <p:sldId id="281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ED45-F5B5-4A04-8E2C-99497B4543DB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EB0F-ED8C-4992-8AE2-27E3C7CC7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15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B0F-ED8C-4992-8AE2-27E3C7CC781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0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14299"/>
            <a:ext cx="12191998" cy="67436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873" y="326898"/>
            <a:ext cx="11268252" cy="65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6384" y="1474978"/>
            <a:ext cx="6195695" cy="471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fe.fazenda.gov.br/portal/consulta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olucoes.receita.fazenda.gov.br/servicos/cnpjreva/cnpjreva_solicitacao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zenda.sp.gov.br/cadin_estadual/pages/publ/cadi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3.comprasnet.gov.br/sicaf-web/index.js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onsopt.www8.receita.fazenda.gov.br/consultaoptant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oncla.ibge.gov.br/busca-online-cna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br/fnde/pt-br/assuntos/sistemas/pddewe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01" y="424687"/>
            <a:ext cx="11073765" cy="4853305"/>
            <a:chOff x="435101" y="424687"/>
            <a:chExt cx="11073765" cy="4853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77" y="424687"/>
              <a:ext cx="10824845" cy="4852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101" y="1794129"/>
              <a:ext cx="7734934" cy="2797810"/>
            </a:xfrm>
            <a:custGeom>
              <a:avLst/>
              <a:gdLst/>
              <a:ahLst/>
              <a:cxnLst/>
              <a:rect l="l" t="t" r="r" b="b"/>
              <a:pathLst>
                <a:path w="7734934" h="2797810">
                  <a:moveTo>
                    <a:pt x="7734808" y="0"/>
                  </a:moveTo>
                  <a:lnTo>
                    <a:pt x="0" y="0"/>
                  </a:lnTo>
                  <a:lnTo>
                    <a:pt x="0" y="2797810"/>
                  </a:lnTo>
                  <a:lnTo>
                    <a:pt x="7734808" y="2797810"/>
                  </a:lnTo>
                  <a:lnTo>
                    <a:pt x="7734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8933" y="1958086"/>
            <a:ext cx="441426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Manual</a:t>
            </a:r>
            <a:r>
              <a:rPr sz="2000" spc="-40" dirty="0"/>
              <a:t> </a:t>
            </a:r>
            <a:r>
              <a:rPr lang="pt-BR" sz="2000" spc="-10" dirty="0"/>
              <a:t>Links Úteis</a:t>
            </a:r>
            <a:r>
              <a:rPr sz="2000" spc="-35" dirty="0"/>
              <a:t> </a:t>
            </a:r>
            <a:r>
              <a:rPr sz="2000" spc="-20" dirty="0"/>
              <a:t>PDDE</a:t>
            </a:r>
            <a:r>
              <a:rPr lang="pt-BR" sz="2000" spc="-20" dirty="0"/>
              <a:t> Paulista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762406" y="2539460"/>
            <a:ext cx="6132830" cy="181075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b="1" dirty="0">
                <a:latin typeface="Calibri"/>
                <a:cs typeface="Calibri"/>
              </a:rPr>
              <a:t>Manual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lang="pt-BR" sz="1800" b="1" spc="-20" dirty="0">
                <a:latin typeface="Calibri"/>
                <a:cs typeface="Calibri"/>
              </a:rPr>
              <a:t>Acesso aos Links ao Programa PDDE </a:t>
            </a:r>
            <a:r>
              <a:rPr sz="1800" b="1" dirty="0" err="1">
                <a:latin typeface="Calibri"/>
                <a:cs typeface="Calibri"/>
              </a:rPr>
              <a:t>Paulista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</a:t>
            </a:r>
            <a:r>
              <a:rPr lang="pt-BR" b="1" dirty="0">
                <a:latin typeface="Calibri"/>
                <a:cs typeface="Calibri"/>
              </a:rPr>
              <a:t>6</a:t>
            </a:r>
            <a:r>
              <a:rPr sz="1800" b="1" spc="-5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lang="pt-BR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lang="pt-BR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 err="1">
                <a:latin typeface="Calibri"/>
                <a:cs typeface="Calibri"/>
              </a:rPr>
              <a:t>Versão</a:t>
            </a:r>
            <a:r>
              <a:rPr sz="1400" b="1" i="1" spc="-40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0</a:t>
            </a:r>
            <a:r>
              <a:rPr lang="pt-BR" sz="1400" b="1" i="1" spc="-10" dirty="0">
                <a:latin typeface="Calibri"/>
                <a:cs typeface="Calibri"/>
              </a:rPr>
              <a:t>1</a:t>
            </a:r>
            <a:r>
              <a:rPr sz="1400" b="1" i="1" spc="-10" dirty="0">
                <a:latin typeface="Calibri"/>
                <a:cs typeface="Calibri"/>
              </a:rPr>
              <a:t>-</a:t>
            </a:r>
            <a:r>
              <a:rPr sz="1400" b="1" i="1" spc="-20" dirty="0">
                <a:latin typeface="Calibri"/>
                <a:cs typeface="Calibri"/>
              </a:rPr>
              <a:t>202</a:t>
            </a:r>
            <a:r>
              <a:rPr lang="pt-BR" sz="1400" b="1" i="1" spc="-20" dirty="0">
                <a:latin typeface="Calibri"/>
                <a:cs typeface="Calibri"/>
              </a:rPr>
              <a:t>6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1259" y="5522520"/>
            <a:ext cx="4139541" cy="11705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C0113F-3683-28C6-A1B3-F1CD40C3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36" y="5522520"/>
            <a:ext cx="2133898" cy="1066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632917"/>
            <a:ext cx="4491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Calibri"/>
                <a:cs typeface="Calibri"/>
              </a:rPr>
              <a:t>1.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Clicar em Gerar Relatório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07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6C700D0-C941-D4FB-FCDD-9408F4F4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81" y="152400"/>
            <a:ext cx="6878010" cy="368668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FA32F8B-5C9D-3124-F4F2-C95C3470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39089"/>
            <a:ext cx="6820852" cy="2219635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57F373C3-AE41-E92F-1E9E-2DD90F5C2B18}"/>
              </a:ext>
            </a:extLst>
          </p:cNvPr>
          <p:cNvSpPr txBox="1"/>
          <p:nvPr/>
        </p:nvSpPr>
        <p:spPr>
          <a:xfrm>
            <a:off x="304800" y="1279404"/>
            <a:ext cx="3119527" cy="1202893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O Relatório gerado pelo sistema constando que a Unidade não tem pendências que deverá ser colocado no SIAF no momento da adesão ao Programa PDDE Paulista 2026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C86D7AB-BDE7-801E-9AA7-90DB18CCC4BD}"/>
              </a:ext>
            </a:extLst>
          </p:cNvPr>
          <p:cNvSpPr/>
          <p:nvPr/>
        </p:nvSpPr>
        <p:spPr>
          <a:xfrm rot="11708420">
            <a:off x="3105127" y="3986005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2EB5D50D-FA0E-4DD8-E292-FA9DBD759267}"/>
              </a:ext>
            </a:extLst>
          </p:cNvPr>
          <p:cNvSpPr/>
          <p:nvPr/>
        </p:nvSpPr>
        <p:spPr>
          <a:xfrm rot="11708420">
            <a:off x="3136491" y="4414923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A6F46E49-A3A0-D898-BEA2-7928836E4D5F}"/>
              </a:ext>
            </a:extLst>
          </p:cNvPr>
          <p:cNvSpPr/>
          <p:nvPr/>
        </p:nvSpPr>
        <p:spPr>
          <a:xfrm rot="11708420">
            <a:off x="3135754" y="4795923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7F27F8F-3539-2398-D2BE-E8A4AC096280}"/>
              </a:ext>
            </a:extLst>
          </p:cNvPr>
          <p:cNvSpPr/>
          <p:nvPr/>
        </p:nvSpPr>
        <p:spPr>
          <a:xfrm>
            <a:off x="4312773" y="152400"/>
            <a:ext cx="6888218" cy="6072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15" dirty="0">
                <a:solidFill>
                  <a:srgbClr val="FF0000"/>
                </a:solidFill>
              </a:rPr>
              <a:t>2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– 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Portal Nacional da NF-e</a:t>
            </a:r>
            <a:endParaRPr sz="2800" spc="-10" dirty="0">
              <a:solidFill>
                <a:srgbClr val="FF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D72A7F-8DBB-C662-E23E-CAD647E653A2}"/>
              </a:ext>
            </a:extLst>
          </p:cNvPr>
          <p:cNvSpPr txBox="1"/>
          <p:nvPr/>
        </p:nvSpPr>
        <p:spPr>
          <a:xfrm>
            <a:off x="484357" y="1079616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2</a:t>
            </a:r>
            <a:r>
              <a:rPr lang="pt-BR" sz="1800" dirty="0">
                <a:latin typeface="Calibri"/>
                <a:cs typeface="Calibri"/>
              </a:rPr>
              <a:t>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dirty="0">
                <a:hlinkClick r:id="rId2"/>
              </a:rPr>
              <a:t>https://www.nfe.fazenda.gov.br/portal/consulta.aspx</a:t>
            </a:r>
            <a:r>
              <a:rPr lang="pt-BR" spc="-70" dirty="0">
                <a:latin typeface="Calibri"/>
                <a:cs typeface="Calibri"/>
              </a:rPr>
              <a:t> 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86DA979-0F27-A665-376E-33453664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42" y="1981200"/>
            <a:ext cx="7144796" cy="42628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598829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25" dirty="0"/>
              <a:t>2.2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lang="pt-BR" spc="-10" dirty="0"/>
              <a:t>Clicar em: Serviços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09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175E3C-4A78-C9AA-357B-C0F053D0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1714260"/>
            <a:ext cx="9583487" cy="3429479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0BB61F43-E1B6-CFD1-E41C-B77538BE0743}"/>
              </a:ext>
            </a:extLst>
          </p:cNvPr>
          <p:cNvSpPr/>
          <p:nvPr/>
        </p:nvSpPr>
        <p:spPr>
          <a:xfrm rot="11708420">
            <a:off x="335455" y="2872184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F25DFCF-DD99-148C-FB0E-79BD7E08CAEF}"/>
              </a:ext>
            </a:extLst>
          </p:cNvPr>
          <p:cNvSpPr/>
          <p:nvPr/>
        </p:nvSpPr>
        <p:spPr>
          <a:xfrm>
            <a:off x="1676400" y="2877264"/>
            <a:ext cx="965729" cy="323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2" y="632917"/>
            <a:ext cx="38815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2.3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Clicar em: Consultar NF-e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1788" y="4132579"/>
            <a:ext cx="320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Inserir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Senha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Clicar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Assinar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10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E282862-5A5B-BA12-618B-E1CDA502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1714260"/>
            <a:ext cx="9583487" cy="3429479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FC80DD94-9D37-BC5E-7732-ED409F886A80}"/>
              </a:ext>
            </a:extLst>
          </p:cNvPr>
          <p:cNvSpPr/>
          <p:nvPr/>
        </p:nvSpPr>
        <p:spPr>
          <a:xfrm rot="11708420">
            <a:off x="335455" y="3118718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F0630C2-D2BE-2DCC-A7F5-235660E2CBDD}"/>
              </a:ext>
            </a:extLst>
          </p:cNvPr>
          <p:cNvSpPr/>
          <p:nvPr/>
        </p:nvSpPr>
        <p:spPr>
          <a:xfrm>
            <a:off x="1576829" y="3152730"/>
            <a:ext cx="1238302" cy="276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632917"/>
            <a:ext cx="70819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2.4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sz="1800" b="1" dirty="0">
                <a:latin typeface="Calibri"/>
                <a:cs typeface="Calibri"/>
              </a:rPr>
              <a:t>Preencher os devidos campos</a:t>
            </a:r>
            <a:endParaRPr lang="pt-BR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8EC00EB-D7B9-C62C-BC61-B3F00471E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3" y="1295400"/>
            <a:ext cx="9697803" cy="4448796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B2908E39-D00F-4752-B384-5C33884D5D42}"/>
              </a:ext>
            </a:extLst>
          </p:cNvPr>
          <p:cNvSpPr txBox="1"/>
          <p:nvPr/>
        </p:nvSpPr>
        <p:spPr>
          <a:xfrm>
            <a:off x="8028178" y="1474978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FF423260-805B-C63C-873E-4E9AE3B5EB9A}"/>
              </a:ext>
            </a:extLst>
          </p:cNvPr>
          <p:cNvSpPr txBox="1"/>
          <p:nvPr/>
        </p:nvSpPr>
        <p:spPr>
          <a:xfrm>
            <a:off x="5391785" y="1799682"/>
            <a:ext cx="6649720" cy="977191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Chave de Acesso da NF-e</a:t>
            </a:r>
            <a:r>
              <a:rPr sz="1400" b="1" spc="-10" dirty="0">
                <a:latin typeface="Calibri"/>
                <a:cs typeface="Calibri"/>
              </a:rPr>
              <a:t>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lang="pt-BR" sz="1400" b="1" spc="-25" dirty="0">
                <a:latin typeface="Calibri"/>
                <a:cs typeface="Calibri"/>
              </a:rPr>
              <a:t>Digitar o número da NF-e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Caixa Sou humano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lang="pt-BR" sz="1400" b="1" dirty="0">
                <a:latin typeface="Calibri"/>
                <a:cs typeface="Calibri"/>
              </a:rPr>
              <a:t> Selecionar</a:t>
            </a:r>
            <a:r>
              <a:rPr sz="1400" b="1" spc="-45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Continuar</a:t>
            </a:r>
            <a:r>
              <a:rPr sz="1400" b="1" spc="-40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11460A1-6469-2EA9-1B70-110A3DD0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572000"/>
            <a:ext cx="1448002" cy="495369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id="{AC78240B-1E07-06FD-DB29-F495ED66AACC}"/>
              </a:ext>
            </a:extLst>
          </p:cNvPr>
          <p:cNvSpPr/>
          <p:nvPr/>
        </p:nvSpPr>
        <p:spPr>
          <a:xfrm rot="11708420">
            <a:off x="1326055" y="4033924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DB4E3BCF-6E91-6477-25DF-7AD13D018001}"/>
              </a:ext>
            </a:extLst>
          </p:cNvPr>
          <p:cNvSpPr/>
          <p:nvPr/>
        </p:nvSpPr>
        <p:spPr>
          <a:xfrm rot="11708420">
            <a:off x="1306954" y="4566517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7BB4E03A-F5BE-EF83-E539-E3A239B48D08}"/>
              </a:ext>
            </a:extLst>
          </p:cNvPr>
          <p:cNvSpPr/>
          <p:nvPr/>
        </p:nvSpPr>
        <p:spPr>
          <a:xfrm rot="11708420">
            <a:off x="2068954" y="5176117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7B7DDE-1910-AF6A-06DD-71F1DDEB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65396"/>
            <a:ext cx="3924848" cy="567769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534F8F0-35A8-0CBF-E14B-937B838103F1}"/>
              </a:ext>
            </a:extLst>
          </p:cNvPr>
          <p:cNvSpPr txBox="1"/>
          <p:nvPr/>
        </p:nvSpPr>
        <p:spPr>
          <a:xfrm>
            <a:off x="461873" y="632917"/>
            <a:ext cx="31195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2.5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documento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C219A0B-B06D-3354-E946-407DC908B120}"/>
              </a:ext>
            </a:extLst>
          </p:cNvPr>
          <p:cNvSpPr txBox="1"/>
          <p:nvPr/>
        </p:nvSpPr>
        <p:spPr>
          <a:xfrm>
            <a:off x="304800" y="1279404"/>
            <a:ext cx="3119527" cy="556563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Conferir todo o documento antes de fazer o pagamento 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731C626-4B9E-538E-A597-049E8E37F2D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2</a:t>
            </a:r>
            <a:endParaRPr spc="-25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DEFB85-7716-139D-76EE-392815FC1267}"/>
              </a:ext>
            </a:extLst>
          </p:cNvPr>
          <p:cNvSpPr/>
          <p:nvPr/>
        </p:nvSpPr>
        <p:spPr>
          <a:xfrm>
            <a:off x="4495800" y="632917"/>
            <a:ext cx="3924848" cy="5844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solidFill>
                  <a:srgbClr val="FF0000"/>
                </a:solidFill>
              </a:rPr>
              <a:t>3 –</a:t>
            </a:r>
            <a:r>
              <a:rPr lang="pt-BR" sz="2800" spc="-5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Cartão CNPJ </a:t>
            </a:r>
            <a:endParaRPr sz="2800" spc="-10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3</a:t>
            </a:r>
            <a:endParaRPr spc="-25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3FFC9B-0101-DE9C-36E9-9F75EC1DD6B2}"/>
              </a:ext>
            </a:extLst>
          </p:cNvPr>
          <p:cNvSpPr txBox="1"/>
          <p:nvPr/>
        </p:nvSpPr>
        <p:spPr>
          <a:xfrm>
            <a:off x="484357" y="1079616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alibri"/>
                <a:cs typeface="Calibri"/>
              </a:rPr>
              <a:t>3.1-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sz="1800" spc="-10" dirty="0">
                <a:latin typeface="Calibri"/>
                <a:cs typeface="Calibri"/>
                <a:hlinkClick r:id="rId2"/>
              </a:rPr>
              <a:t>https://solucoes.receita.fazenda.gov.br/servicos/cnpjreva/cnpjreva_solicitacao.asp</a:t>
            </a:r>
            <a:r>
              <a:rPr lang="pt-BR" sz="1800" spc="-10" dirty="0">
                <a:latin typeface="Calibri"/>
                <a:cs typeface="Calibri"/>
              </a:rPr>
              <a:t> 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A78D8CD-7B04-CCB4-CFB3-9FCD68F6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93" y="1979982"/>
            <a:ext cx="11079121" cy="44202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2" y="632917"/>
            <a:ext cx="5634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Calibri"/>
                <a:cs typeface="Calibri"/>
              </a:rPr>
              <a:t>3.2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Preencher os devidos campos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4</a:t>
            </a:r>
            <a:endParaRPr spc="-25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EAE9039-8573-C742-3D68-C95F56A1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1271286"/>
            <a:ext cx="10955279" cy="4315427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BBFF6290-1503-C73D-594D-8B52BF3D6156}"/>
              </a:ext>
            </a:extLst>
          </p:cNvPr>
          <p:cNvSpPr txBox="1"/>
          <p:nvPr/>
        </p:nvSpPr>
        <p:spPr>
          <a:xfrm>
            <a:off x="8028178" y="1474978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2B979AA-EB52-7677-9389-244F20B8C73B}"/>
              </a:ext>
            </a:extLst>
          </p:cNvPr>
          <p:cNvSpPr txBox="1"/>
          <p:nvPr/>
        </p:nvSpPr>
        <p:spPr>
          <a:xfrm>
            <a:off x="5391785" y="1799682"/>
            <a:ext cx="6649720" cy="977191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CNPJ</a:t>
            </a:r>
            <a:r>
              <a:rPr sz="1400" b="1" spc="-10" dirty="0">
                <a:latin typeface="Calibri"/>
                <a:cs typeface="Calibri"/>
              </a:rPr>
              <a:t>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lang="pt-BR" sz="1400" b="1" spc="-25" dirty="0">
                <a:latin typeface="Calibri"/>
                <a:cs typeface="Calibri"/>
              </a:rPr>
              <a:t>Digitar o número do CNPJ do estabelecimento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Caixa Sou humano: Selecionar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Consultar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C744A36-3679-1CA3-3F4D-F9FC3118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687" y="3768098"/>
            <a:ext cx="3238952" cy="857370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01D9A99A-9DF8-133B-B1A1-089EAD53DCED}"/>
              </a:ext>
            </a:extLst>
          </p:cNvPr>
          <p:cNvSpPr/>
          <p:nvPr/>
        </p:nvSpPr>
        <p:spPr>
          <a:xfrm rot="11708420">
            <a:off x="175932" y="4322337"/>
            <a:ext cx="732129" cy="292095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800FE9C-0209-E1FD-C136-FAEEE4CAA3E6}"/>
              </a:ext>
            </a:extLst>
          </p:cNvPr>
          <p:cNvSpPr/>
          <p:nvPr/>
        </p:nvSpPr>
        <p:spPr>
          <a:xfrm rot="11708420">
            <a:off x="7174354" y="4033924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D0D38AD4-9417-00BF-2199-290C280EDDEB}"/>
              </a:ext>
            </a:extLst>
          </p:cNvPr>
          <p:cNvSpPr/>
          <p:nvPr/>
        </p:nvSpPr>
        <p:spPr>
          <a:xfrm rot="9495723">
            <a:off x="30655" y="5772330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632917"/>
            <a:ext cx="38531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3.3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</a:t>
            </a:r>
            <a:r>
              <a:rPr sz="1800" b="1" spc="-10" dirty="0" err="1">
                <a:latin typeface="Calibri"/>
                <a:cs typeface="Calibri"/>
              </a:rPr>
              <a:t>Relatório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5</a:t>
            </a:r>
            <a:endParaRPr spc="-25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06990E8-EC22-91DB-CF49-F1A1AAC87744}"/>
              </a:ext>
            </a:extLst>
          </p:cNvPr>
          <p:cNvSpPr txBox="1"/>
          <p:nvPr/>
        </p:nvSpPr>
        <p:spPr>
          <a:xfrm>
            <a:off x="304800" y="1279404"/>
            <a:ext cx="3119527" cy="772006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Conferir o documento se a empresa tem CNAE relativo ao serviço a ser prestado e se está ativa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46B2CF3-B64E-853C-D3AE-6E45C517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2917"/>
            <a:ext cx="4724400" cy="54845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A6BBA44-0A84-A363-3DF4-B9AA74A8AAE5}"/>
              </a:ext>
            </a:extLst>
          </p:cNvPr>
          <p:cNvSpPr/>
          <p:nvPr/>
        </p:nvSpPr>
        <p:spPr>
          <a:xfrm>
            <a:off x="5029200" y="457200"/>
            <a:ext cx="5029200" cy="5940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16</a:t>
            </a:r>
            <a:endParaRPr spc="-25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A0A3931-66F7-96A3-C4F4-1CE29889C901}"/>
              </a:ext>
            </a:extLst>
          </p:cNvPr>
          <p:cNvSpPr txBox="1">
            <a:spLocks/>
          </p:cNvSpPr>
          <p:nvPr/>
        </p:nvSpPr>
        <p:spPr>
          <a:xfrm>
            <a:off x="461873" y="326898"/>
            <a:ext cx="11268252" cy="1183605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dirty="0">
                <a:solidFill>
                  <a:srgbClr val="FF0000"/>
                </a:solidFill>
              </a:rPr>
              <a:t>4 –</a:t>
            </a:r>
            <a:r>
              <a:rPr lang="pt-BR" sz="2800" spc="-5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Cadin Estadual ou comprovação de suspensão conforme Lei Estadual nº 12.799/2008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05A246-C1A7-199F-0419-F257B159FD88}"/>
              </a:ext>
            </a:extLst>
          </p:cNvPr>
          <p:cNvSpPr txBox="1"/>
          <p:nvPr/>
        </p:nvSpPr>
        <p:spPr>
          <a:xfrm>
            <a:off x="484357" y="1487269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4</a:t>
            </a:r>
            <a:r>
              <a:rPr lang="pt-BR" sz="1800" dirty="0">
                <a:latin typeface="Calibri"/>
                <a:cs typeface="Calibri"/>
              </a:rPr>
              <a:t>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sz="1800" spc="-10" dirty="0">
                <a:latin typeface="Calibri"/>
                <a:cs typeface="Calibri"/>
                <a:hlinkClick r:id="rId2"/>
              </a:rPr>
              <a:t>https://www.fazenda.sp.gov.br/cadin_estadual/pages/publ/cadin.aspx</a:t>
            </a:r>
            <a:r>
              <a:rPr lang="pt-BR" sz="1800" spc="-10" dirty="0">
                <a:latin typeface="Calibri"/>
                <a:cs typeface="Calibri"/>
              </a:rPr>
              <a:t> </a:t>
            </a: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10E5A61-1B62-D8A8-214A-C008F625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40" y="2670874"/>
            <a:ext cx="8002117" cy="2886478"/>
          </a:xfrm>
          <a:prstGeom prst="rect">
            <a:avLst/>
          </a:prstGeom>
        </p:spPr>
      </p:pic>
      <p:pic>
        <p:nvPicPr>
          <p:cNvPr id="14" name="object 11">
            <a:extLst>
              <a:ext uri="{FF2B5EF4-FFF2-40B4-BE49-F238E27FC236}">
                <a16:creationId xmlns:a16="http://schemas.microsoft.com/office/drawing/2014/main" id="{218A11C2-DCD9-2726-3C70-C97D8F499FF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1200" y="4114113"/>
            <a:ext cx="1812022" cy="818044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5E483CC-A678-E075-C83A-6C7B7D442A19}"/>
              </a:ext>
            </a:extLst>
          </p:cNvPr>
          <p:cNvSpPr/>
          <p:nvPr/>
        </p:nvSpPr>
        <p:spPr>
          <a:xfrm>
            <a:off x="8285034" y="4622159"/>
            <a:ext cx="1468565" cy="309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990600"/>
            <a:ext cx="5331460" cy="4244752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39240" marR="331470" indent="-1204595">
              <a:lnSpc>
                <a:spcPct val="100000"/>
              </a:lnSpc>
              <a:spcBef>
                <a:spcPts val="260"/>
              </a:spcBef>
            </a:pPr>
            <a:r>
              <a:rPr lang="pt-BR" sz="1600" b="1" spc="-30" dirty="0">
                <a:latin typeface="Calibri"/>
                <a:cs typeface="Calibri"/>
              </a:rPr>
              <a:t>Links dos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documentos </a:t>
            </a:r>
            <a:r>
              <a:rPr sz="1600" b="1" dirty="0">
                <a:latin typeface="Calibri"/>
                <a:cs typeface="Calibri"/>
              </a:rPr>
              <a:t>que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devem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apresentados</a:t>
            </a:r>
            <a:r>
              <a:rPr lang="pt-BR" sz="1600" b="1" spc="-10" dirty="0">
                <a:latin typeface="Calibri"/>
                <a:cs typeface="Calibri"/>
              </a:rPr>
              <a:t>: 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600" dirty="0">
              <a:latin typeface="Calibri"/>
              <a:cs typeface="Calibri"/>
            </a:endParaRPr>
          </a:p>
          <a:p>
            <a:pPr marL="332105" indent="-149225">
              <a:lnSpc>
                <a:spcPct val="100000"/>
              </a:lnSpc>
              <a:buAutoNum type="arabicPlain"/>
              <a:tabLst>
                <a:tab pos="332105" algn="l"/>
              </a:tabLst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lang="pt-BR" sz="1600" b="1" dirty="0">
                <a:latin typeface="Calibri"/>
                <a:cs typeface="Calibri"/>
              </a:rPr>
              <a:t>cesso ao PDDEWEB – Ministério da Educação</a:t>
            </a:r>
            <a:r>
              <a:rPr sz="1600" b="1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332105" indent="-149225">
              <a:lnSpc>
                <a:spcPct val="100000"/>
              </a:lnSpc>
              <a:spcBef>
                <a:spcPts val="1920"/>
              </a:spcBef>
              <a:buAutoNum type="arabicPlain"/>
              <a:tabLst>
                <a:tab pos="332105" algn="l"/>
              </a:tabLst>
            </a:pPr>
            <a:r>
              <a:rPr sz="1600" b="1" dirty="0">
                <a:latin typeface="Calibri"/>
                <a:cs typeface="Calibri"/>
              </a:rPr>
              <a:t>- </a:t>
            </a:r>
            <a:r>
              <a:rPr lang="pt-BR" sz="1600" b="1" spc="-10" dirty="0">
                <a:latin typeface="Calibri"/>
                <a:cs typeface="Calibri"/>
              </a:rPr>
              <a:t>Acesso ao Portal Nacional da NF-e</a:t>
            </a:r>
            <a:r>
              <a:rPr sz="1600" b="1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332105" indent="-149225">
              <a:lnSpc>
                <a:spcPct val="100000"/>
              </a:lnSpc>
              <a:spcBef>
                <a:spcPts val="1920"/>
              </a:spcBef>
              <a:buAutoNum type="arabicPlain"/>
              <a:tabLst>
                <a:tab pos="332105" algn="l"/>
              </a:tabLst>
            </a:pP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lang="pt-BR" sz="1600" b="1" spc="-10" dirty="0">
                <a:latin typeface="Calibri"/>
                <a:cs typeface="Calibri"/>
              </a:rPr>
              <a:t>Acesso ao CPF/CNPJ;</a:t>
            </a:r>
          </a:p>
          <a:p>
            <a:pPr marL="332105" indent="-149225">
              <a:lnSpc>
                <a:spcPct val="100000"/>
              </a:lnSpc>
              <a:spcBef>
                <a:spcPts val="1920"/>
              </a:spcBef>
              <a:buAutoNum type="arabicPlain"/>
              <a:tabLst>
                <a:tab pos="332105" algn="l"/>
              </a:tabLst>
            </a:pPr>
            <a:r>
              <a:rPr lang="pt-BR" sz="1600" b="1" spc="-10" dirty="0">
                <a:latin typeface="Calibri"/>
                <a:cs typeface="Calibri"/>
              </a:rPr>
              <a:t>- Acesso ao Cadin Estadual ou comprovação de suspensão conforme Lei Estadual nº 12.799/2008 e</a:t>
            </a:r>
          </a:p>
          <a:p>
            <a:pPr marL="182880">
              <a:lnSpc>
                <a:spcPct val="100000"/>
              </a:lnSpc>
              <a:spcBef>
                <a:spcPts val="1920"/>
              </a:spcBef>
              <a:tabLst>
                <a:tab pos="332105" algn="l"/>
              </a:tabLst>
            </a:pPr>
            <a:r>
              <a:rPr lang="pt-BR" sz="1600" b="1" spc="-10" dirty="0">
                <a:latin typeface="Calibri"/>
                <a:cs typeface="Calibri"/>
              </a:rPr>
              <a:t>5 – Acesso ao SICAF – Sistema de Cadastramento Unificado de Fornecedores</a:t>
            </a:r>
          </a:p>
          <a:p>
            <a:pPr marL="182880">
              <a:lnSpc>
                <a:spcPct val="100000"/>
              </a:lnSpc>
              <a:spcBef>
                <a:spcPts val="1920"/>
              </a:spcBef>
              <a:tabLst>
                <a:tab pos="332105" algn="l"/>
              </a:tabLst>
            </a:pPr>
            <a:r>
              <a:rPr lang="pt-BR" sz="1600" b="1" spc="-10" dirty="0">
                <a:latin typeface="Calibri"/>
                <a:cs typeface="Calibri"/>
              </a:rPr>
              <a:t>6 – Acesso ao Simples Nacional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2" y="632917"/>
            <a:ext cx="35767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4.2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Preencher os devidos campos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7</a:t>
            </a:r>
            <a:endParaRPr spc="-25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5A5D19-E932-F333-A950-6FF7DCC8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4208"/>
            <a:ext cx="8192643" cy="3829584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3B027900-2AC1-8F43-B0D4-C3A3727B0679}"/>
              </a:ext>
            </a:extLst>
          </p:cNvPr>
          <p:cNvSpPr txBox="1"/>
          <p:nvPr/>
        </p:nvSpPr>
        <p:spPr>
          <a:xfrm>
            <a:off x="8028178" y="1474978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CE74C0EC-431A-D626-E10D-1F0035236844}"/>
              </a:ext>
            </a:extLst>
          </p:cNvPr>
          <p:cNvSpPr txBox="1"/>
          <p:nvPr/>
        </p:nvSpPr>
        <p:spPr>
          <a:xfrm>
            <a:off x="5391785" y="1799682"/>
            <a:ext cx="6649720" cy="977191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CPF ou CNPJ</a:t>
            </a:r>
            <a:r>
              <a:rPr sz="1400" b="1" spc="-10" dirty="0">
                <a:latin typeface="Calibri"/>
                <a:cs typeface="Calibri"/>
              </a:rPr>
              <a:t>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lang="pt-BR" sz="1400" b="1" spc="-25" dirty="0">
                <a:latin typeface="Calibri"/>
                <a:cs typeface="Calibri"/>
              </a:rPr>
              <a:t>Digitar o número do CNPJ do estabelecimento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 err="1">
                <a:latin typeface="Calibri"/>
                <a:cs typeface="Calibri"/>
              </a:rPr>
              <a:t>Captcha</a:t>
            </a:r>
            <a:r>
              <a:rPr lang="pt-BR" sz="1400" b="1" dirty="0">
                <a:latin typeface="Calibri"/>
                <a:cs typeface="Calibri"/>
              </a:rPr>
              <a:t>: Preencher com a </a:t>
            </a:r>
            <a:r>
              <a:rPr lang="pt-BR" sz="1400" b="1" dirty="0" err="1">
                <a:latin typeface="Calibri"/>
                <a:cs typeface="Calibri"/>
              </a:rPr>
              <a:t>captcha</a:t>
            </a:r>
            <a:r>
              <a:rPr lang="pt-BR" sz="1400" b="1" dirty="0">
                <a:latin typeface="Calibri"/>
                <a:cs typeface="Calibri"/>
              </a:rPr>
              <a:t> indicada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Pesquisar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3C82F5EC-4AE3-29F5-BBDB-8634D870BC2E}"/>
              </a:ext>
            </a:extLst>
          </p:cNvPr>
          <p:cNvSpPr/>
          <p:nvPr/>
        </p:nvSpPr>
        <p:spPr>
          <a:xfrm rot="11708420">
            <a:off x="1611754" y="3804517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356FB4FB-19B5-C3DF-D3C7-85E9B05943CB}"/>
              </a:ext>
            </a:extLst>
          </p:cNvPr>
          <p:cNvSpPr/>
          <p:nvPr/>
        </p:nvSpPr>
        <p:spPr>
          <a:xfrm rot="11708420">
            <a:off x="1611754" y="4414923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1928354B-CB62-6FFE-D9E7-AD7BCA10294B}"/>
              </a:ext>
            </a:extLst>
          </p:cNvPr>
          <p:cNvSpPr/>
          <p:nvPr/>
        </p:nvSpPr>
        <p:spPr>
          <a:xfrm rot="906247">
            <a:off x="4888377" y="4415250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9B8DEB17-1E6A-AE34-4958-BF72B4C3194B}"/>
              </a:ext>
            </a:extLst>
          </p:cNvPr>
          <p:cNvSpPr/>
          <p:nvPr/>
        </p:nvSpPr>
        <p:spPr>
          <a:xfrm rot="11708420">
            <a:off x="3080789" y="4567323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</a:t>
            </a:r>
            <a:r>
              <a:rPr lang="pt-BR" spc="-25" dirty="0"/>
              <a:t>8</a:t>
            </a:r>
            <a:endParaRPr spc="-25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510035F-A4D2-BE4D-228A-9007E08C4596}"/>
              </a:ext>
            </a:extLst>
          </p:cNvPr>
          <p:cNvSpPr txBox="1"/>
          <p:nvPr/>
        </p:nvSpPr>
        <p:spPr>
          <a:xfrm>
            <a:off x="461873" y="632917"/>
            <a:ext cx="38531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4.3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</a:t>
            </a:r>
            <a:r>
              <a:rPr sz="1800" b="1" spc="-10" dirty="0" err="1">
                <a:latin typeface="Calibri"/>
                <a:cs typeface="Calibri"/>
              </a:rPr>
              <a:t>Relatório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3A12DEF-78B4-9C3C-7BE5-5F649406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771" y="1447800"/>
            <a:ext cx="6605829" cy="3566784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9866102C-EEA1-4E86-03F0-28FA9B67866B}"/>
              </a:ext>
            </a:extLst>
          </p:cNvPr>
          <p:cNvSpPr txBox="1"/>
          <p:nvPr/>
        </p:nvSpPr>
        <p:spPr>
          <a:xfrm>
            <a:off x="304800" y="1279404"/>
            <a:ext cx="3119527" cy="987450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Conferir o documento se a empresa tem pendência ou não antes de realizar a contratação do serviço a ser prestado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7C8746B-6F8F-CB0D-1A09-5766DD422498}"/>
              </a:ext>
            </a:extLst>
          </p:cNvPr>
          <p:cNvSpPr/>
          <p:nvPr/>
        </p:nvSpPr>
        <p:spPr>
          <a:xfrm>
            <a:off x="4038600" y="1143000"/>
            <a:ext cx="7010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95125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19</a:t>
            </a:r>
            <a:endParaRPr spc="-25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95F2CC4-EF17-BAAD-9BA4-B4C9D0BCA077}"/>
              </a:ext>
            </a:extLst>
          </p:cNvPr>
          <p:cNvSpPr txBox="1">
            <a:spLocks/>
          </p:cNvSpPr>
          <p:nvPr/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dirty="0">
                <a:solidFill>
                  <a:srgbClr val="FF0000"/>
                </a:solidFill>
              </a:rPr>
              <a:t>5 –</a:t>
            </a:r>
            <a:r>
              <a:rPr lang="pt-BR" sz="2800" spc="-5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SICAF – Sistema de Cadastramento Unificado de Fornecedores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E616D6-F85A-914B-A062-20988DB54C28}"/>
              </a:ext>
            </a:extLst>
          </p:cNvPr>
          <p:cNvSpPr txBox="1"/>
          <p:nvPr/>
        </p:nvSpPr>
        <p:spPr>
          <a:xfrm>
            <a:off x="484358" y="1219200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alibri"/>
                <a:cs typeface="Calibri"/>
              </a:rPr>
              <a:t>5.1-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dirty="0">
                <a:hlinkClick r:id="rId2"/>
              </a:rPr>
              <a:t>https://www3.comprasnet.gov.br/sicaf-web/index.jsf</a:t>
            </a:r>
            <a:r>
              <a:rPr lang="pt-BR" dirty="0"/>
              <a:t> , caso a empresa não tenha esse acesso ela não poderá executar o serviço a ser contratado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F691B84-CE31-C9F4-AD3E-9E1A610F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84198"/>
            <a:ext cx="5367842" cy="40948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2" y="632917"/>
            <a:ext cx="6015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5.2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Clicar em Certificado de Registro Cadastral - CRC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20</a:t>
            </a:r>
            <a:endParaRPr spc="-25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15E07A-A326-FEE7-A83C-A9469086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079" y="1407949"/>
            <a:ext cx="5367842" cy="409483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4DEA7C7E-20CF-BE20-B391-EA3B8E3016F1}"/>
              </a:ext>
            </a:extLst>
          </p:cNvPr>
          <p:cNvSpPr/>
          <p:nvPr/>
        </p:nvSpPr>
        <p:spPr>
          <a:xfrm rot="11708420">
            <a:off x="2392855" y="4964709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598829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20" dirty="0"/>
              <a:t>5.3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lang="pt-BR" dirty="0"/>
              <a:t>Preencher os devidos campos</a:t>
            </a:r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21</a:t>
            </a:r>
            <a:endParaRPr spc="-25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B950E5-0837-D8E5-8AF9-F2F07672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52207"/>
            <a:ext cx="7954485" cy="4553585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C420572-7163-9994-D6CE-78E495DCF460}"/>
              </a:ext>
            </a:extLst>
          </p:cNvPr>
          <p:cNvSpPr txBox="1"/>
          <p:nvPr/>
        </p:nvSpPr>
        <p:spPr>
          <a:xfrm>
            <a:off x="5391785" y="1799682"/>
            <a:ext cx="6649720" cy="1295226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Selecionar o tipo de Pessoa</a:t>
            </a:r>
            <a:r>
              <a:rPr sz="1400" b="1" spc="-10" dirty="0">
                <a:latin typeface="Calibri"/>
                <a:cs typeface="Calibri"/>
              </a:rPr>
              <a:t>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lang="pt-BR" sz="1400" b="1" spc="-20" dirty="0">
                <a:latin typeface="Calibri"/>
                <a:cs typeface="Calibri"/>
              </a:rPr>
              <a:t>Jurídica, Física ou Estrangeira</a:t>
            </a:r>
            <a:r>
              <a:rPr lang="pt-BR" sz="1400" b="1" spc="-25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CNPJ: Digitar o número do CNPJ da empresa ou CPF pessoa física 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Caixa Sou humano: Selecionar</a:t>
            </a: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RELATÓRIO</a:t>
            </a: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63EFD5D-1B3B-C041-AFDE-2C3C2D95221D}"/>
              </a:ext>
            </a:extLst>
          </p:cNvPr>
          <p:cNvSpPr txBox="1"/>
          <p:nvPr/>
        </p:nvSpPr>
        <p:spPr>
          <a:xfrm>
            <a:off x="8028178" y="1371600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3B3366D-8825-8B9A-57E8-07A656D98CEE}"/>
              </a:ext>
            </a:extLst>
          </p:cNvPr>
          <p:cNvSpPr/>
          <p:nvPr/>
        </p:nvSpPr>
        <p:spPr>
          <a:xfrm rot="845044">
            <a:off x="2222106" y="3575915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9F3135D-8140-540C-7DDB-B4E60D19FBC9}"/>
              </a:ext>
            </a:extLst>
          </p:cNvPr>
          <p:cNvSpPr/>
          <p:nvPr/>
        </p:nvSpPr>
        <p:spPr>
          <a:xfrm rot="11684592">
            <a:off x="4312439" y="5210033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32AD6F7-FAB1-6123-D4D6-650874E213EB}"/>
              </a:ext>
            </a:extLst>
          </p:cNvPr>
          <p:cNvSpPr/>
          <p:nvPr/>
        </p:nvSpPr>
        <p:spPr>
          <a:xfrm rot="11708420">
            <a:off x="172869" y="3108240"/>
            <a:ext cx="690729" cy="26313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AB616FE-8E7D-28BF-1AA0-EA4C3F40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7" y="3838345"/>
            <a:ext cx="2753109" cy="7430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22</a:t>
            </a:r>
            <a:endParaRPr spc="-25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BCE9D99-D89F-339E-B10B-876F94E3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60614"/>
            <a:ext cx="4153480" cy="5915851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9931A75A-2685-0A94-F607-5A777A3CF74B}"/>
              </a:ext>
            </a:extLst>
          </p:cNvPr>
          <p:cNvSpPr txBox="1"/>
          <p:nvPr/>
        </p:nvSpPr>
        <p:spPr>
          <a:xfrm>
            <a:off x="461873" y="632917"/>
            <a:ext cx="38531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5.4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</a:t>
            </a:r>
            <a:r>
              <a:rPr sz="1800" b="1" spc="-10" dirty="0" err="1">
                <a:latin typeface="Calibri"/>
                <a:cs typeface="Calibri"/>
              </a:rPr>
              <a:t>Relatório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5348FCB-72D7-F4E9-021D-887D1C5B0803}"/>
              </a:ext>
            </a:extLst>
          </p:cNvPr>
          <p:cNvSpPr/>
          <p:nvPr/>
        </p:nvSpPr>
        <p:spPr>
          <a:xfrm>
            <a:off x="5181600" y="304800"/>
            <a:ext cx="4876800" cy="6326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54E6411-F44B-34E5-8078-79ABF4166D54}"/>
              </a:ext>
            </a:extLst>
          </p:cNvPr>
          <p:cNvSpPr txBox="1">
            <a:spLocks/>
          </p:cNvSpPr>
          <p:nvPr/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dirty="0">
                <a:solidFill>
                  <a:srgbClr val="FF0000"/>
                </a:solidFill>
              </a:rPr>
              <a:t>6 –</a:t>
            </a:r>
            <a:r>
              <a:rPr lang="pt-BR" sz="2800" spc="-5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Simples Nacional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B51409-0DE7-0412-1A8A-2C96E5564EDA}"/>
              </a:ext>
            </a:extLst>
          </p:cNvPr>
          <p:cNvSpPr txBox="1"/>
          <p:nvPr/>
        </p:nvSpPr>
        <p:spPr>
          <a:xfrm>
            <a:off x="484358" y="1219200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6</a:t>
            </a:r>
            <a:r>
              <a:rPr lang="pt-BR" sz="1800" dirty="0">
                <a:latin typeface="Calibri"/>
                <a:cs typeface="Calibri"/>
              </a:rPr>
              <a:t>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sz="1800" spc="-10" dirty="0">
                <a:latin typeface="Calibri"/>
                <a:cs typeface="Calibri"/>
                <a:hlinkClick r:id="rId2"/>
              </a:rPr>
              <a:t>https://consopt.www8.receita.fazenda.gov.br/consultaoptantes</a:t>
            </a:r>
            <a:r>
              <a:rPr lang="pt-BR" sz="1800" spc="-10" dirty="0">
                <a:latin typeface="Calibri"/>
                <a:cs typeface="Calibri"/>
              </a:rPr>
              <a:t> 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50DEB0C-B349-723A-51A7-F14F27CD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25" y="2561506"/>
            <a:ext cx="4143549" cy="3052310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E7C0C29E-5BA5-C96A-60B6-E6A4419C1E9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23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25241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9DE7F29-FDD8-A1E7-3C96-8AB985467EE5}"/>
              </a:ext>
            </a:extLst>
          </p:cNvPr>
          <p:cNvSpPr txBox="1"/>
          <p:nvPr/>
        </p:nvSpPr>
        <p:spPr>
          <a:xfrm>
            <a:off x="461872" y="632917"/>
            <a:ext cx="6015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6.2 – Preencher os devidos campos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8E31D1-5A1B-A2EB-7125-4675260C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334" y="1752600"/>
            <a:ext cx="4381665" cy="3551268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81FD3476-C6A6-5E7B-60EB-CEE9DB1520A7}"/>
              </a:ext>
            </a:extLst>
          </p:cNvPr>
          <p:cNvSpPr txBox="1"/>
          <p:nvPr/>
        </p:nvSpPr>
        <p:spPr>
          <a:xfrm>
            <a:off x="8028178" y="1371600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AAFB7EE-74DF-AB8B-E23C-7B349E424122}"/>
              </a:ext>
            </a:extLst>
          </p:cNvPr>
          <p:cNvSpPr txBox="1"/>
          <p:nvPr/>
        </p:nvSpPr>
        <p:spPr>
          <a:xfrm>
            <a:off x="5391785" y="1799682"/>
            <a:ext cx="6649720" cy="659155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CNPJ: Digitar o número do CNPJ da empresa   </a:t>
            </a: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CONSULTAR</a:t>
            </a: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52B73B6-48BD-D9E5-8922-DE240DF0B11C}"/>
              </a:ext>
            </a:extLst>
          </p:cNvPr>
          <p:cNvSpPr/>
          <p:nvPr/>
        </p:nvSpPr>
        <p:spPr>
          <a:xfrm rot="11684592">
            <a:off x="1506838" y="3419925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E932AE4-0271-6AC6-CB93-2F8F230F59A4}"/>
              </a:ext>
            </a:extLst>
          </p:cNvPr>
          <p:cNvSpPr/>
          <p:nvPr/>
        </p:nvSpPr>
        <p:spPr>
          <a:xfrm rot="11684592">
            <a:off x="1506838" y="4249786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CD65F92-33C6-D9BF-E7BF-775EA584C57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24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66145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C3CE06D-93DC-6FD1-549C-BA717EB27E71}"/>
              </a:ext>
            </a:extLst>
          </p:cNvPr>
          <p:cNvSpPr txBox="1"/>
          <p:nvPr/>
        </p:nvSpPr>
        <p:spPr>
          <a:xfrm>
            <a:off x="461873" y="632917"/>
            <a:ext cx="38531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6.3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</a:t>
            </a:r>
            <a:r>
              <a:rPr sz="1800" b="1" spc="-10" dirty="0" err="1">
                <a:latin typeface="Calibri"/>
                <a:cs typeface="Calibri"/>
              </a:rPr>
              <a:t>Relatório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8277F6-7DEE-FABF-62BE-06C6A484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3" y="1559307"/>
            <a:ext cx="5934903" cy="477269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C1CE5EC-F4B1-7E9F-50EB-D43CE2C701BC}"/>
              </a:ext>
            </a:extLst>
          </p:cNvPr>
          <p:cNvSpPr/>
          <p:nvPr/>
        </p:nvSpPr>
        <p:spPr>
          <a:xfrm>
            <a:off x="171091" y="1315583"/>
            <a:ext cx="5934902" cy="5016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FA0CDAF-6133-0392-5297-847C7ED731C3}"/>
              </a:ext>
            </a:extLst>
          </p:cNvPr>
          <p:cNvSpPr txBox="1"/>
          <p:nvPr/>
        </p:nvSpPr>
        <p:spPr>
          <a:xfrm>
            <a:off x="5625325" y="3948313"/>
            <a:ext cx="6255841" cy="2280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Conferir o documento emitido na consulta, para identificar o enquadramento fiscal da empresa. </a:t>
            </a:r>
          </a:p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MEI – Mesmo não destacado na Nota Fiscal precisa recolher o GPS PATRONAL (A DEPENDER DO SERVIÇO CONTRATADO)</a:t>
            </a:r>
          </a:p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Simples Nacional  e Demais Empresas– Impostos destacados na Nota Fiscal</a:t>
            </a:r>
          </a:p>
          <a:p>
            <a:pPr marL="317500" algn="ctr">
              <a:lnSpc>
                <a:spcPct val="100000"/>
              </a:lnSpc>
              <a:spcBef>
                <a:spcPts val="980"/>
              </a:spcBef>
            </a:pPr>
            <a:r>
              <a:rPr lang="pt-BR" sz="15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ORIENTAÇÃO: SEMPRE CONSULTAR O CONTADOR DA APM PARA CORRETA  ANÁLISE DA NF E CONSTATAÇÃO DOS IMPOSTOS DEVIDOS  INDEPENDENTE DO TIPO DA EMPRESA</a:t>
            </a:r>
            <a:endParaRPr sz="1500" b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43C9548-02EE-BDD4-ABE5-1562BDBA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859" y="2726142"/>
            <a:ext cx="4591691" cy="11526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BF95322-9897-F6BD-7089-754ED5E3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25993"/>
            <a:ext cx="5287113" cy="115268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5ECE330-459B-40FB-823F-BD05C0C4E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36" y="544631"/>
            <a:ext cx="4620270" cy="115268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7BAB94DB-3492-D92B-ECBD-CB3C07280752}"/>
              </a:ext>
            </a:extLst>
          </p:cNvPr>
          <p:cNvSpPr/>
          <p:nvPr/>
        </p:nvSpPr>
        <p:spPr>
          <a:xfrm>
            <a:off x="9887341" y="770869"/>
            <a:ext cx="2057400" cy="609600"/>
          </a:xfrm>
          <a:prstGeom prst="ellipse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0AC9EDA-23AC-7F2E-F895-CD2A43166E75}"/>
              </a:ext>
            </a:extLst>
          </p:cNvPr>
          <p:cNvSpPr/>
          <p:nvPr/>
        </p:nvSpPr>
        <p:spPr>
          <a:xfrm>
            <a:off x="9584321" y="1986025"/>
            <a:ext cx="2457184" cy="609600"/>
          </a:xfrm>
          <a:prstGeom prst="ellipse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AFB453F-878B-4A53-050B-26B09634E5D8}"/>
              </a:ext>
            </a:extLst>
          </p:cNvPr>
          <p:cNvSpPr/>
          <p:nvPr/>
        </p:nvSpPr>
        <p:spPr>
          <a:xfrm>
            <a:off x="9937324" y="3056847"/>
            <a:ext cx="2057400" cy="609600"/>
          </a:xfrm>
          <a:prstGeom prst="ellipse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98BED1-5741-1979-5F37-E0DF8C94C27F}"/>
              </a:ext>
            </a:extLst>
          </p:cNvPr>
          <p:cNvSpPr txBox="1"/>
          <p:nvPr/>
        </p:nvSpPr>
        <p:spPr>
          <a:xfrm>
            <a:off x="9899967" y="79236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Nesse caso a empresa é MEI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0EF8ED-19CA-4275-50DF-90F00D27E5F8}"/>
              </a:ext>
            </a:extLst>
          </p:cNvPr>
          <p:cNvSpPr txBox="1"/>
          <p:nvPr/>
        </p:nvSpPr>
        <p:spPr>
          <a:xfrm>
            <a:off x="9951065" y="308962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Nesse caso é Demais Empresas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6A7C1E-6292-227D-7FD7-2DAC71F34A88}"/>
              </a:ext>
            </a:extLst>
          </p:cNvPr>
          <p:cNvSpPr txBox="1"/>
          <p:nvPr/>
        </p:nvSpPr>
        <p:spPr>
          <a:xfrm>
            <a:off x="9653806" y="2069055"/>
            <a:ext cx="23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Nesse caso a empresa é Simples Nacional</a:t>
            </a: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1798CBC2-792A-FBD3-5A95-B9A1F7BABED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25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73361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243292D-3D07-5816-8455-E206CD968690}"/>
              </a:ext>
            </a:extLst>
          </p:cNvPr>
          <p:cNvSpPr txBox="1">
            <a:spLocks/>
          </p:cNvSpPr>
          <p:nvPr/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dirty="0">
                <a:solidFill>
                  <a:srgbClr val="FF0000"/>
                </a:solidFill>
              </a:rPr>
              <a:t>7 –</a:t>
            </a:r>
            <a:r>
              <a:rPr lang="pt-BR" sz="2800" spc="-5" dirty="0">
                <a:solidFill>
                  <a:srgbClr val="FF0000"/>
                </a:solidFill>
              </a:rPr>
              <a:t> </a:t>
            </a:r>
            <a:r>
              <a:rPr lang="pt-BR" sz="2800" spc="-10" dirty="0">
                <a:solidFill>
                  <a:srgbClr val="FF0000"/>
                </a:solidFill>
              </a:rPr>
              <a:t>Acesso ao CONCLA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4C28EE-E556-8452-0F5B-6378C5508B21}"/>
              </a:ext>
            </a:extLst>
          </p:cNvPr>
          <p:cNvSpPr txBox="1"/>
          <p:nvPr/>
        </p:nvSpPr>
        <p:spPr>
          <a:xfrm>
            <a:off x="484358" y="1219200"/>
            <a:ext cx="1124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alibri"/>
                <a:cs typeface="Calibri"/>
              </a:rPr>
              <a:t>7.1- O</a:t>
            </a:r>
            <a:r>
              <a:rPr lang="pt-BR" sz="1800" spc="-45" dirty="0">
                <a:latin typeface="Calibri"/>
                <a:cs typeface="Calibri"/>
              </a:rPr>
              <a:t> Diretor Executivo da APM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acessa</a:t>
            </a:r>
            <a:r>
              <a:rPr lang="pt-BR" sz="1800" spc="-3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o</a:t>
            </a:r>
            <a:r>
              <a:rPr lang="pt-BR" sz="1800" spc="-4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site,</a:t>
            </a:r>
            <a:r>
              <a:rPr lang="pt-BR" sz="1800" spc="-4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através</a:t>
            </a:r>
            <a:r>
              <a:rPr lang="pt-BR" sz="1800" spc="-5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endereço</a:t>
            </a:r>
            <a:r>
              <a:rPr lang="pt-BR" sz="1800" spc="-30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eletrônico </a:t>
            </a:r>
            <a:r>
              <a:rPr lang="pt-BR" sz="1800" spc="-10" dirty="0">
                <a:latin typeface="Calibri"/>
                <a:cs typeface="Calibri"/>
                <a:hlinkClick r:id="rId2"/>
              </a:rPr>
              <a:t>https://concla.ibge.gov.br/busca-online-cnae.html</a:t>
            </a:r>
            <a:r>
              <a:rPr lang="pt-BR" sz="1800" spc="-10" dirty="0">
                <a:latin typeface="Calibri"/>
                <a:cs typeface="Calibri"/>
              </a:rPr>
              <a:t> , para consultar se o CNAE corresponde ao serviço a ser contratado.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B05991-5C21-04DA-A0F6-4A12557D6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87" y="2362200"/>
            <a:ext cx="7225423" cy="4035152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5E880EA7-6BE9-FF2A-1738-A0B3C4221A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26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7148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616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Sumário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949322" y="1563115"/>
            <a:ext cx="47562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Calibri"/>
                <a:cs typeface="Calibri"/>
              </a:rPr>
              <a:t>1 -Acesso ao PDDEWEB – Ministério da Educação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495" y="1563115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9323" y="2050796"/>
            <a:ext cx="4609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10" dirty="0">
                <a:latin typeface="Calibri"/>
                <a:cs typeface="Calibri"/>
              </a:rPr>
              <a:t>2 -Acesso ao Portal Nacional da NF-e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495" y="205079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0</a:t>
            </a:r>
            <a:r>
              <a:rPr lang="pt-BR" sz="1800" b="1" spc="-25" dirty="0">
                <a:latin typeface="Calibri"/>
                <a:cs typeface="Calibri"/>
              </a:rPr>
              <a:t>8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9323" y="2538476"/>
            <a:ext cx="4959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dirty="0">
                <a:latin typeface="Calibri"/>
                <a:cs typeface="Calibri"/>
              </a:rPr>
              <a:t>3</a:t>
            </a:r>
            <a:r>
              <a:rPr lang="pt-BR" sz="1800" b="1" dirty="0">
                <a:latin typeface="Calibri"/>
                <a:cs typeface="Calibri"/>
              </a:rPr>
              <a:t> –</a:t>
            </a:r>
            <a:r>
              <a:rPr lang="pt-BR" sz="1800" b="1" spc="-5" dirty="0">
                <a:latin typeface="Calibri"/>
                <a:cs typeface="Calibri"/>
              </a:rPr>
              <a:t> </a:t>
            </a:r>
            <a:r>
              <a:rPr lang="pt-BR" sz="1800" b="1" spc="-10" dirty="0">
                <a:latin typeface="Calibri"/>
                <a:cs typeface="Calibri"/>
              </a:rPr>
              <a:t>Acesso ao CPF/CNPJ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5495" y="2538476"/>
            <a:ext cx="2451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25" dirty="0">
                <a:latin typeface="Calibri"/>
                <a:cs typeface="Calibri"/>
              </a:rPr>
              <a:t>1</a:t>
            </a:r>
            <a:r>
              <a:rPr lang="pt-BR" b="1" spc="-25" dirty="0">
                <a:latin typeface="Calibri"/>
                <a:cs typeface="Calibri"/>
              </a:rPr>
              <a:t>3</a:t>
            </a:r>
            <a:endParaRPr lang="pt-BR" sz="1800" b="1" spc="-25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9323" y="3064509"/>
            <a:ext cx="69660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10" dirty="0">
                <a:latin typeface="Calibri"/>
                <a:cs typeface="Calibri"/>
              </a:rPr>
              <a:t>4</a:t>
            </a:r>
            <a:r>
              <a:rPr lang="pt-BR" sz="1800" b="1" spc="-10" dirty="0">
                <a:latin typeface="Calibri"/>
                <a:cs typeface="Calibri"/>
              </a:rPr>
              <a:t> - Acesso ao Cadin Estadual ou comprovação de suspensão conforme Lei Estadual nº 12.799/2008 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495" y="3064509"/>
            <a:ext cx="25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25" dirty="0">
                <a:latin typeface="Calibri"/>
                <a:cs typeface="Calibri"/>
              </a:rPr>
              <a:t>16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9323" y="3700378"/>
            <a:ext cx="69660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10" dirty="0">
                <a:latin typeface="Calibri"/>
                <a:cs typeface="Calibri"/>
              </a:rPr>
              <a:t>5</a:t>
            </a:r>
            <a:r>
              <a:rPr lang="pt-BR" sz="1800" b="1" spc="-10" dirty="0">
                <a:latin typeface="Calibri"/>
                <a:cs typeface="Calibri"/>
              </a:rPr>
              <a:t> - Acesso ao SICAF – Sistema de Cadastramento Unificado de Fornecedores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5495" y="3700378"/>
            <a:ext cx="25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25" dirty="0">
                <a:latin typeface="Calibri"/>
                <a:cs typeface="Calibri"/>
              </a:rPr>
              <a:t>19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1115D94-ED11-5A05-9CCC-2D89873720EC}"/>
              </a:ext>
            </a:extLst>
          </p:cNvPr>
          <p:cNvSpPr/>
          <p:nvPr/>
        </p:nvSpPr>
        <p:spPr>
          <a:xfrm>
            <a:off x="1600200" y="1347469"/>
            <a:ext cx="8382000" cy="360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66645191-1F91-D877-77B1-3E130756E078}"/>
              </a:ext>
            </a:extLst>
          </p:cNvPr>
          <p:cNvSpPr txBox="1"/>
          <p:nvPr/>
        </p:nvSpPr>
        <p:spPr>
          <a:xfrm>
            <a:off x="1774062" y="4372470"/>
            <a:ext cx="4959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920"/>
              </a:spcBef>
              <a:tabLst>
                <a:tab pos="332105" algn="l"/>
              </a:tabLst>
            </a:pPr>
            <a:r>
              <a:rPr lang="pt-BR" sz="1800" b="1" spc="-10" dirty="0">
                <a:latin typeface="Calibri"/>
                <a:cs typeface="Calibri"/>
              </a:rPr>
              <a:t>6 – Acesso ao Simples Nacional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652910-ED00-85D5-D2F6-A0436C41E731}"/>
              </a:ext>
            </a:extLst>
          </p:cNvPr>
          <p:cNvSpPr txBox="1"/>
          <p:nvPr/>
        </p:nvSpPr>
        <p:spPr>
          <a:xfrm>
            <a:off x="9175495" y="4301178"/>
            <a:ext cx="25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25" dirty="0">
                <a:latin typeface="Calibri"/>
                <a:cs typeface="Calibri"/>
              </a:rPr>
              <a:t>23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3E81092-89C9-50BF-8878-1A7D891836D3}"/>
              </a:ext>
            </a:extLst>
          </p:cNvPr>
          <p:cNvSpPr txBox="1"/>
          <p:nvPr/>
        </p:nvSpPr>
        <p:spPr>
          <a:xfrm>
            <a:off x="461872" y="632917"/>
            <a:ext cx="6015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7.2 – Preencher os devidos campos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94DBD58-43AB-6444-EE33-58D2362D0653}"/>
              </a:ext>
            </a:extLst>
          </p:cNvPr>
          <p:cNvSpPr/>
          <p:nvPr/>
        </p:nvSpPr>
        <p:spPr>
          <a:xfrm rot="769169">
            <a:off x="7724927" y="2809247"/>
            <a:ext cx="117699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A425B69-FFD9-F2C3-5F14-B46F53313302}"/>
              </a:ext>
            </a:extLst>
          </p:cNvPr>
          <p:cNvSpPr txBox="1"/>
          <p:nvPr/>
        </p:nvSpPr>
        <p:spPr>
          <a:xfrm>
            <a:off x="7544753" y="416216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4EC60C8-2975-25D9-222D-89B1973950DB}"/>
              </a:ext>
            </a:extLst>
          </p:cNvPr>
          <p:cNvSpPr txBox="1"/>
          <p:nvPr/>
        </p:nvSpPr>
        <p:spPr>
          <a:xfrm>
            <a:off x="4988561" y="4724400"/>
            <a:ext cx="6649720" cy="87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BUSCA POR PALAVRA CHAVE OU CÓDIGO: Digitar o código CNAE conforme está no carão CNPJ da empresa   </a:t>
            </a: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Clicar em: BUSCAR</a:t>
            </a:r>
            <a:endParaRPr lang="pt-BR" sz="1400" dirty="0">
              <a:latin typeface="Calibri"/>
              <a:cs typeface="Calibri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AE4A67-C755-7675-FDD2-F4D04C3E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51" y="975744"/>
            <a:ext cx="4391457" cy="34861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5E2F59-C6DC-1D95-91D7-8898613D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32" y="1474746"/>
            <a:ext cx="9809652" cy="1628864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DC5FB98F-6986-DD9E-6AE2-6885FB91F6E1}"/>
              </a:ext>
            </a:extLst>
          </p:cNvPr>
          <p:cNvSpPr/>
          <p:nvPr/>
        </p:nvSpPr>
        <p:spPr>
          <a:xfrm rot="10187976">
            <a:off x="872215" y="2683954"/>
            <a:ext cx="1395158" cy="351905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7BCB212-2992-F26F-0AA0-0FD9FF18CF3A}"/>
              </a:ext>
            </a:extLst>
          </p:cNvPr>
          <p:cNvSpPr/>
          <p:nvPr/>
        </p:nvSpPr>
        <p:spPr>
          <a:xfrm>
            <a:off x="386351" y="3103610"/>
            <a:ext cx="528049" cy="222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4B7970FE-A79F-1327-40E1-48F9D8DC2E97}"/>
              </a:ext>
            </a:extLst>
          </p:cNvPr>
          <p:cNvSpPr/>
          <p:nvPr/>
        </p:nvSpPr>
        <p:spPr>
          <a:xfrm rot="479040">
            <a:off x="8303616" y="2440613"/>
            <a:ext cx="1395158" cy="351905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F2C0B5A-A72B-669B-9E62-224C3A49EE1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27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43483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E2481FA-198A-E88F-7DBB-6838D0042CFC}"/>
              </a:ext>
            </a:extLst>
          </p:cNvPr>
          <p:cNvSpPr txBox="1"/>
          <p:nvPr/>
        </p:nvSpPr>
        <p:spPr>
          <a:xfrm>
            <a:off x="461873" y="632917"/>
            <a:ext cx="38531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25" dirty="0">
                <a:latin typeface="Calibri"/>
                <a:cs typeface="Calibri"/>
              </a:rPr>
              <a:t>7.3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lang="pt-BR" b="1" dirty="0">
                <a:latin typeface="Calibri"/>
                <a:cs typeface="Calibri"/>
              </a:rPr>
              <a:t>Modelo do </a:t>
            </a:r>
            <a:r>
              <a:rPr sz="1800" b="1" spc="-10" dirty="0" err="1">
                <a:latin typeface="Calibri"/>
                <a:cs typeface="Calibri"/>
              </a:rPr>
              <a:t>Relatório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4B9E99-4DB9-D5F3-ED57-55EBEFD9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3" y="1295400"/>
            <a:ext cx="7582958" cy="363905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7EC8A4F-5C2D-A1AA-4215-632E2689BA77}"/>
              </a:ext>
            </a:extLst>
          </p:cNvPr>
          <p:cNvSpPr/>
          <p:nvPr/>
        </p:nvSpPr>
        <p:spPr>
          <a:xfrm>
            <a:off x="461873" y="3429000"/>
            <a:ext cx="83352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D8E239F-251E-6113-C763-C41ECE77E939}"/>
              </a:ext>
            </a:extLst>
          </p:cNvPr>
          <p:cNvSpPr/>
          <p:nvPr/>
        </p:nvSpPr>
        <p:spPr>
          <a:xfrm rot="9572810">
            <a:off x="83021" y="3882631"/>
            <a:ext cx="742024" cy="263218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DD7045F-A4F5-2C43-1E35-D9A086A6F0FE}"/>
              </a:ext>
            </a:extLst>
          </p:cNvPr>
          <p:cNvSpPr txBox="1"/>
          <p:nvPr/>
        </p:nvSpPr>
        <p:spPr>
          <a:xfrm>
            <a:off x="60420" y="4303424"/>
            <a:ext cx="4003039" cy="341119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Clique no código para abrir o descritivo do item</a:t>
            </a:r>
            <a:endParaRPr lang="pt-BR" sz="1400" dirty="0">
              <a:latin typeface="Calibri"/>
              <a:cs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3BD3D81-B5A6-84FB-7F69-F5383342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017" y="454633"/>
            <a:ext cx="4896533" cy="555385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8F02AB-C46A-2409-87E7-3AE1530DBC76}"/>
              </a:ext>
            </a:extLst>
          </p:cNvPr>
          <p:cNvSpPr/>
          <p:nvPr/>
        </p:nvSpPr>
        <p:spPr>
          <a:xfrm>
            <a:off x="5998017" y="384605"/>
            <a:ext cx="4896533" cy="5693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E41BD028-0B30-8C81-4072-0970518E7E6B}"/>
              </a:ext>
            </a:extLst>
          </p:cNvPr>
          <p:cNvSpPr/>
          <p:nvPr/>
        </p:nvSpPr>
        <p:spPr>
          <a:xfrm rot="10800000">
            <a:off x="5239394" y="3602191"/>
            <a:ext cx="742024" cy="263218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66DFCEA-8BB6-A6A5-55D2-0CA89698F2B5}"/>
              </a:ext>
            </a:extLst>
          </p:cNvPr>
          <p:cNvSpPr/>
          <p:nvPr/>
        </p:nvSpPr>
        <p:spPr>
          <a:xfrm rot="10800000">
            <a:off x="5239393" y="4964438"/>
            <a:ext cx="742024" cy="263218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8D01449-AE52-E4FA-7DBB-8651DBF53589}"/>
              </a:ext>
            </a:extLst>
          </p:cNvPr>
          <p:cNvSpPr txBox="1"/>
          <p:nvPr/>
        </p:nvSpPr>
        <p:spPr>
          <a:xfrm>
            <a:off x="7086600" y="5477064"/>
            <a:ext cx="4003039" cy="1202893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As Notas explicativas demostram o que pode e o que não pode para o CNAE da empresa constante no CNPJ, conferir se o serviço executado está de acordo conforme a código e ao serviço que será contratado.</a:t>
            </a: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00C9C42-958B-BED2-30DF-139C204386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0830" y="6397701"/>
            <a:ext cx="3206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lang="pt-BR" spc="-25" dirty="0"/>
              <a:t>28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519773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839" rIns="0" bIns="0" rtlCol="0">
            <a:spAutoFit/>
          </a:bodyPr>
          <a:lstStyle/>
          <a:p>
            <a:pPr marL="39503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Texto:</a:t>
            </a:r>
            <a:r>
              <a:rPr spc="-50" dirty="0"/>
              <a:t> </a:t>
            </a:r>
            <a:r>
              <a:rPr dirty="0"/>
              <a:t>Ariane</a:t>
            </a:r>
            <a:r>
              <a:rPr spc="-40" dirty="0"/>
              <a:t> </a:t>
            </a:r>
            <a:r>
              <a:rPr spc="-10" dirty="0"/>
              <a:t>Oliveira</a:t>
            </a:r>
            <a:r>
              <a:rPr spc="-60" dirty="0"/>
              <a:t> </a:t>
            </a:r>
            <a:r>
              <a:rPr spc="-10" dirty="0"/>
              <a:t>Ribeiro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3192" y="1508252"/>
            <a:ext cx="6058408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Edição: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Bianca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Sousa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Rocha</a:t>
            </a:r>
            <a:r>
              <a:rPr lang="pt-BR" b="1" spc="-20" dirty="0">
                <a:latin typeface="Calibri"/>
                <a:cs typeface="Calibri"/>
              </a:rPr>
              <a:t> e Carlos Renato </a:t>
            </a:r>
            <a:r>
              <a:rPr lang="pt-BR" b="1" spc="-20" dirty="0" err="1">
                <a:latin typeface="Calibri"/>
                <a:cs typeface="Calibri"/>
              </a:rPr>
              <a:t>Candini</a:t>
            </a:r>
            <a:endParaRPr lang="pt-BR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pt-BR" sz="1800" b="1" spc="-1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Responsável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pela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Elaboração: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Ariane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Oliveira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Ribeiro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UNIDADE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GESTÃO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ADMINISTRATIVA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FINANCEIRA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lang="pt-BR" b="1" spc="-20" dirty="0">
                <a:latin typeface="Calibri"/>
                <a:cs typeface="Calibri"/>
              </a:rPr>
              <a:t>CGAF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4851588"/>
            <a:ext cx="4413884" cy="13412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DBBACC-E678-D291-4B82-E3FF120A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27" y="4988738"/>
            <a:ext cx="2133898" cy="1066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752718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1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-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Acessando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lang="pt-BR" sz="2800" spc="-65" dirty="0">
                <a:solidFill>
                  <a:srgbClr val="FF0000"/>
                </a:solidFill>
              </a:rPr>
              <a:t>PDDEWEB – Ministério da Educação</a:t>
            </a:r>
            <a:endParaRPr sz="2800" spc="-2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873" y="1182115"/>
            <a:ext cx="987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latin typeface="Calibri"/>
                <a:cs typeface="Calibri"/>
              </a:rPr>
              <a:t>1.1-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lang="pt-BR" spc="-45" dirty="0">
                <a:latin typeface="Calibri"/>
                <a:cs typeface="Calibri"/>
              </a:rPr>
              <a:t>Superintendente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Ensino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acessa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si</a:t>
            </a:r>
            <a:r>
              <a:rPr lang="pt-BR" sz="1800" dirty="0">
                <a:latin typeface="Calibri"/>
                <a:cs typeface="Calibri"/>
              </a:rPr>
              <a:t>te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através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endereço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eletrônico</a:t>
            </a:r>
            <a:r>
              <a:rPr lang="pt-BR" spc="-70" dirty="0">
                <a:latin typeface="Calibri"/>
                <a:cs typeface="Calibri"/>
              </a:rPr>
              <a:t> </a:t>
            </a:r>
            <a:r>
              <a:rPr lang="pt-BR" dirty="0">
                <a:hlinkClick r:id="rId2"/>
              </a:rPr>
              <a:t>https://www.gov.br/fnde/pt-br/assuntos/sistemas/pddeweb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7652" y="3722046"/>
            <a:ext cx="29749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275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latin typeface="Calibri"/>
                <a:cs typeface="Calibri"/>
              </a:rPr>
              <a:t>Acesso através da conta gov.br do Superintendente da Unidade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671896-7CE3-125A-BB16-29F3008B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21" y="1870696"/>
            <a:ext cx="4039164" cy="46679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495800" y="4009066"/>
            <a:ext cx="245872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AB69B2-4F5E-D509-3D8B-344B07FC5E48}"/>
              </a:ext>
            </a:extLst>
          </p:cNvPr>
          <p:cNvSpPr/>
          <p:nvPr/>
        </p:nvSpPr>
        <p:spPr>
          <a:xfrm>
            <a:off x="7042693" y="3656401"/>
            <a:ext cx="3168107" cy="1002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632917"/>
            <a:ext cx="2785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dirty="0">
                <a:latin typeface="Calibri"/>
                <a:cs typeface="Calibri"/>
              </a:rPr>
              <a:t>1.2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Clique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lang="pt-BR" b="1" spc="-50" dirty="0">
                <a:latin typeface="Calibri"/>
                <a:cs typeface="Calibri"/>
              </a:rPr>
              <a:t>em Consultas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5BA727-6884-1E8B-0A92-CF769FD2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1461813"/>
            <a:ext cx="8164064" cy="39343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AD5586-7B64-9BAF-9E3C-AA53D0D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339485"/>
            <a:ext cx="2991267" cy="4058216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82D87542-2241-68C8-4655-EF8829C3D45D}"/>
              </a:ext>
            </a:extLst>
          </p:cNvPr>
          <p:cNvSpPr/>
          <p:nvPr/>
        </p:nvSpPr>
        <p:spPr>
          <a:xfrm>
            <a:off x="2013968" y="4038600"/>
            <a:ext cx="729232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16DAD13-DE90-90F8-49D1-88481E571BB3}"/>
              </a:ext>
            </a:extLst>
          </p:cNvPr>
          <p:cNvSpPr/>
          <p:nvPr/>
        </p:nvSpPr>
        <p:spPr>
          <a:xfrm rot="11708420">
            <a:off x="5418610" y="5557155"/>
            <a:ext cx="245872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E14C60B-3FFE-03B3-22C7-0B762096400B}"/>
              </a:ext>
            </a:extLst>
          </p:cNvPr>
          <p:cNvSpPr/>
          <p:nvPr/>
        </p:nvSpPr>
        <p:spPr>
          <a:xfrm>
            <a:off x="2514600" y="2514600"/>
            <a:ext cx="9906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1BEDA-5EF4-F349-5C26-A3B166E42CC5}"/>
              </a:ext>
            </a:extLst>
          </p:cNvPr>
          <p:cNvSpPr/>
          <p:nvPr/>
        </p:nvSpPr>
        <p:spPr>
          <a:xfrm>
            <a:off x="8620332" y="3124200"/>
            <a:ext cx="1557699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632917"/>
            <a:ext cx="5993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15" dirty="0">
                <a:latin typeface="Calibri"/>
                <a:cs typeface="Calibri"/>
              </a:rPr>
              <a:t>1.3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lang="pt-BR" b="1" spc="5" dirty="0">
                <a:latin typeface="Calibri"/>
                <a:cs typeface="Calibri"/>
              </a:rPr>
              <a:t>Clique em:  Consultar Escola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C38618-D5F4-3DDB-2A14-901085EB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504681"/>
            <a:ext cx="8497486" cy="38486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9D067F0-9AD8-1D85-1609-DFBA949187D6}"/>
              </a:ext>
            </a:extLst>
          </p:cNvPr>
          <p:cNvSpPr/>
          <p:nvPr/>
        </p:nvSpPr>
        <p:spPr>
          <a:xfrm>
            <a:off x="26670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02E2EB-B23C-2EDA-ABC7-493727345239}"/>
              </a:ext>
            </a:extLst>
          </p:cNvPr>
          <p:cNvSpPr/>
          <p:nvPr/>
        </p:nvSpPr>
        <p:spPr>
          <a:xfrm>
            <a:off x="3429000" y="4114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D63DEAC-44C6-350F-1064-26CD5860B51F}"/>
              </a:ext>
            </a:extLst>
          </p:cNvPr>
          <p:cNvSpPr/>
          <p:nvPr/>
        </p:nvSpPr>
        <p:spPr>
          <a:xfrm>
            <a:off x="3185410" y="4141033"/>
            <a:ext cx="228600" cy="27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38915C0-D7F5-E7A6-B460-0CACB9D861D7}"/>
              </a:ext>
            </a:extLst>
          </p:cNvPr>
          <p:cNvSpPr/>
          <p:nvPr/>
        </p:nvSpPr>
        <p:spPr>
          <a:xfrm rot="11292033">
            <a:off x="1183553" y="4071619"/>
            <a:ext cx="245872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598829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/>
              <a:t>1.</a:t>
            </a:r>
            <a:r>
              <a:rPr dirty="0"/>
              <a:t>4</a:t>
            </a:r>
            <a:r>
              <a:rPr spc="-10" dirty="0"/>
              <a:t> </a:t>
            </a:r>
            <a:r>
              <a:rPr lang="pt-BR" dirty="0"/>
              <a:t>–</a:t>
            </a:r>
            <a:r>
              <a:rPr dirty="0"/>
              <a:t> </a:t>
            </a:r>
            <a:r>
              <a:rPr lang="pt-BR" dirty="0"/>
              <a:t>Clicar em: Consultar Escola 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1E93BB-2B76-8EE3-63AD-E4DF6FDF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15" y="1890498"/>
            <a:ext cx="8745170" cy="3077004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6B5ABE38-4EE4-FA9B-2B12-241BC5C77E06}"/>
              </a:ext>
            </a:extLst>
          </p:cNvPr>
          <p:cNvSpPr/>
          <p:nvPr/>
        </p:nvSpPr>
        <p:spPr>
          <a:xfrm rot="11708420">
            <a:off x="1075209" y="3715818"/>
            <a:ext cx="245872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2" y="632917"/>
            <a:ext cx="5253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Calibri"/>
                <a:cs typeface="Calibri"/>
              </a:rPr>
              <a:t>1.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lang="pt-BR" sz="1800" b="1" dirty="0">
                <a:latin typeface="Calibri"/>
                <a:cs typeface="Calibri"/>
              </a:rPr>
              <a:t>Preencher os devidos campos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192DD83-1A1F-C38B-27DD-B7BD1B70FFA6}"/>
              </a:ext>
            </a:extLst>
          </p:cNvPr>
          <p:cNvSpPr txBox="1"/>
          <p:nvPr/>
        </p:nvSpPr>
        <p:spPr>
          <a:xfrm>
            <a:off x="5042933" y="1949542"/>
            <a:ext cx="6649720" cy="977191"/>
          </a:xfrm>
          <a:prstGeom prst="rect">
            <a:avLst/>
          </a:prstGeom>
          <a:solidFill>
            <a:srgbClr val="FFFFFF"/>
          </a:solidFill>
          <a:ln w="19050">
            <a:solidFill>
              <a:srgbClr val="042333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lang="pt-BR" sz="1400" b="1" spc="-10" dirty="0">
                <a:latin typeface="Calibri"/>
                <a:cs typeface="Calibri"/>
              </a:rPr>
              <a:t>Ano</a:t>
            </a:r>
            <a:r>
              <a:rPr sz="1400" b="1" spc="-10" dirty="0">
                <a:latin typeface="Calibri"/>
                <a:cs typeface="Calibri"/>
              </a:rPr>
              <a:t>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lang="pt-BR" sz="1400" b="1" spc="-25" dirty="0">
                <a:latin typeface="Calibri"/>
                <a:cs typeface="Calibri"/>
              </a:rPr>
              <a:t>2026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Código da Escola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lang="pt-BR" sz="1400" b="1" spc="-45" dirty="0" err="1">
                <a:latin typeface="Calibri"/>
                <a:cs typeface="Calibri"/>
              </a:rPr>
              <a:t>Códogo</a:t>
            </a:r>
            <a:r>
              <a:rPr lang="pt-BR" sz="1400" b="1" spc="-45" dirty="0">
                <a:latin typeface="Calibri"/>
                <a:cs typeface="Calibri"/>
              </a:rPr>
              <a:t> INEP </a:t>
            </a:r>
            <a:endParaRPr sz="1400" dirty="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840"/>
              </a:spcBef>
            </a:pPr>
            <a:r>
              <a:rPr lang="pt-BR" sz="1400" b="1" dirty="0">
                <a:latin typeface="Calibri"/>
                <a:cs typeface="Calibri"/>
              </a:rPr>
              <a:t>CNPJ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lang="pt-BR" sz="1400" b="1" spc="-40" dirty="0">
                <a:latin typeface="Calibri"/>
                <a:cs typeface="Calibri"/>
              </a:rPr>
              <a:t>CNPJ da APM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8B3A2E4-66FB-88E6-33BE-610AC2D66641}"/>
              </a:ext>
            </a:extLst>
          </p:cNvPr>
          <p:cNvSpPr txBox="1"/>
          <p:nvPr/>
        </p:nvSpPr>
        <p:spPr>
          <a:xfrm>
            <a:off x="7315200" y="1624838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Preenchimento: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CA23B87-31BB-3A4D-4B82-9A441FC2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2" y="1624838"/>
            <a:ext cx="3881527" cy="3997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326898"/>
            <a:ext cx="11268252" cy="598829"/>
          </a:xfrm>
          <a:prstGeom prst="rect">
            <a:avLst/>
          </a:prstGeom>
        </p:spPr>
        <p:txBody>
          <a:bodyPr vert="horz" wrap="square" lIns="0" tIns="3187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/>
              <a:t>1.</a:t>
            </a:r>
            <a:r>
              <a:rPr dirty="0"/>
              <a:t>6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lang="pt-BR" spc="-10" dirty="0"/>
              <a:t>Clicar no Sinal de  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11746230" y="6397701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06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6BE4DE-5340-2AEA-044E-056D88122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19" y="1628586"/>
            <a:ext cx="4934639" cy="3219899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386A4293-B0F9-40AD-804D-2876444E46B0}"/>
              </a:ext>
            </a:extLst>
          </p:cNvPr>
          <p:cNvSpPr/>
          <p:nvPr/>
        </p:nvSpPr>
        <p:spPr>
          <a:xfrm rot="11708420">
            <a:off x="470284" y="4143025"/>
            <a:ext cx="2458720" cy="391160"/>
          </a:xfrm>
          <a:custGeom>
            <a:avLst/>
            <a:gdLst/>
            <a:ahLst/>
            <a:cxnLst/>
            <a:rect l="l" t="t" r="r" b="b"/>
            <a:pathLst>
              <a:path w="2458720" h="391160">
                <a:moveTo>
                  <a:pt x="159892" y="220725"/>
                </a:moveTo>
                <a:lnTo>
                  <a:pt x="0" y="326516"/>
                </a:lnTo>
                <a:lnTo>
                  <a:pt x="180466" y="390905"/>
                </a:lnTo>
                <a:lnTo>
                  <a:pt x="174033" y="337692"/>
                </a:lnTo>
                <a:lnTo>
                  <a:pt x="145287" y="337692"/>
                </a:lnTo>
                <a:lnTo>
                  <a:pt x="138302" y="280923"/>
                </a:lnTo>
                <a:lnTo>
                  <a:pt x="166752" y="277468"/>
                </a:lnTo>
                <a:lnTo>
                  <a:pt x="159892" y="220725"/>
                </a:lnTo>
                <a:close/>
              </a:path>
              <a:path w="2458720" h="391160">
                <a:moveTo>
                  <a:pt x="166752" y="277468"/>
                </a:moveTo>
                <a:lnTo>
                  <a:pt x="138302" y="280923"/>
                </a:lnTo>
                <a:lnTo>
                  <a:pt x="145287" y="337692"/>
                </a:lnTo>
                <a:lnTo>
                  <a:pt x="173617" y="334252"/>
                </a:lnTo>
                <a:lnTo>
                  <a:pt x="166752" y="277468"/>
                </a:lnTo>
                <a:close/>
              </a:path>
              <a:path w="2458720" h="391160">
                <a:moveTo>
                  <a:pt x="173617" y="334252"/>
                </a:moveTo>
                <a:lnTo>
                  <a:pt x="145287" y="337692"/>
                </a:lnTo>
                <a:lnTo>
                  <a:pt x="174033" y="337692"/>
                </a:lnTo>
                <a:lnTo>
                  <a:pt x="173617" y="334252"/>
                </a:lnTo>
                <a:close/>
              </a:path>
              <a:path w="2458720" h="391160">
                <a:moveTo>
                  <a:pt x="2451480" y="0"/>
                </a:moveTo>
                <a:lnTo>
                  <a:pt x="166752" y="277468"/>
                </a:lnTo>
                <a:lnTo>
                  <a:pt x="173617" y="334252"/>
                </a:lnTo>
                <a:lnTo>
                  <a:pt x="2458338" y="56768"/>
                </a:lnTo>
                <a:lnTo>
                  <a:pt x="2451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3B9285D-CE21-34F4-24D2-A7A19302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06456"/>
            <a:ext cx="629521" cy="51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1042</Words>
  <Application>Microsoft Office PowerPoint</Application>
  <PresentationFormat>Widescreen</PresentationFormat>
  <Paragraphs>141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Aptos</vt:lpstr>
      <vt:lpstr>Calibri</vt:lpstr>
      <vt:lpstr>Office Theme</vt:lpstr>
      <vt:lpstr>Manual Links Úteis PDDE Paulista</vt:lpstr>
      <vt:lpstr>Apresentação do PowerPoint</vt:lpstr>
      <vt:lpstr>Sumário</vt:lpstr>
      <vt:lpstr>1 - Acessando PDDEWEB – Ministério da Educação</vt:lpstr>
      <vt:lpstr>Apresentação do PowerPoint</vt:lpstr>
      <vt:lpstr>Apresentação do PowerPoint</vt:lpstr>
      <vt:lpstr>1.4 – Clicar em: Consultar Escola </vt:lpstr>
      <vt:lpstr>Apresentação do PowerPoint</vt:lpstr>
      <vt:lpstr>1.6 – Clicar no Sinal de  </vt:lpstr>
      <vt:lpstr>Apresentação do PowerPoint</vt:lpstr>
      <vt:lpstr>2 –  Acesso ao Portal Nacional da NF-e</vt:lpstr>
      <vt:lpstr>2.2 – Clicar em: Serviços</vt:lpstr>
      <vt:lpstr>Apresentação do PowerPoint</vt:lpstr>
      <vt:lpstr>Apresentação do PowerPoint</vt:lpstr>
      <vt:lpstr>Apresentação do PowerPoint</vt:lpstr>
      <vt:lpstr>3 – Acesso ao Cartão CNPJ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5.3 – Preencher os devidos campos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Texto: Ariane Oliveira Ribeiro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Bianca de Sousa Rocha</dc:creator>
  <cp:lastModifiedBy>Ariane Oliveira Ribeiro</cp:lastModifiedBy>
  <cp:revision>19</cp:revision>
  <dcterms:created xsi:type="dcterms:W3CDTF">2026-02-03T15:21:46Z</dcterms:created>
  <dcterms:modified xsi:type="dcterms:W3CDTF">2026-02-26T14:07:38Z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2026-02-03T00:00:00Z</vt:filetime>
  </property>
  <property fmtid="{D5CDD505-2E9C-101B-9397-08002B2CF9AE}" pid="5" name="MSIP_Label_ff380b4d-8a71-4241-982c-3816ad3ce8fc_ActionId">
    <vt:lpwstr>33145ac0-dff1-4d99-92f7-533b85de345c</vt:lpwstr>
  </property>
  <property fmtid="{D5CDD505-2E9C-101B-9397-08002B2CF9AE}" pid="6" name="MSIP_Label_ff380b4d-8a71-4241-982c-3816ad3ce8fc_ContentBits">
    <vt:lpwstr>0</vt:lpwstr>
  </property>
  <property fmtid="{D5CDD505-2E9C-101B-9397-08002B2CF9AE}" pid="7" name="MSIP_Label_ff380b4d-8a71-4241-982c-3816ad3ce8fc_Enabled">
    <vt:lpwstr>true</vt:lpwstr>
  </property>
  <property fmtid="{D5CDD505-2E9C-101B-9397-08002B2CF9AE}" pid="8" name="MSIP_Label_ff380b4d-8a71-4241-982c-3816ad3ce8fc_Method">
    <vt:lpwstr>Standard</vt:lpwstr>
  </property>
  <property fmtid="{D5CDD505-2E9C-101B-9397-08002B2CF9AE}" pid="9" name="MSIP_Label_ff380b4d-8a71-4241-982c-3816ad3ce8fc_Name">
    <vt:lpwstr>defa4170-0d19-0005-0004-bc88714345d2</vt:lpwstr>
  </property>
  <property fmtid="{D5CDD505-2E9C-101B-9397-08002B2CF9AE}" pid="10" name="MSIP_Label_ff380b4d-8a71-4241-982c-3816ad3ce8fc_SetDate">
    <vt:lpwstr>2025-02-18T01:34:39Z</vt:lpwstr>
  </property>
  <property fmtid="{D5CDD505-2E9C-101B-9397-08002B2CF9AE}" pid="11" name="MSIP_Label_ff380b4d-8a71-4241-982c-3816ad3ce8fc_SiteId">
    <vt:lpwstr>eabe64c5-68f5-4a76-8301-9577a679e449</vt:lpwstr>
  </property>
  <property fmtid="{D5CDD505-2E9C-101B-9397-08002B2CF9AE}" pid="12" name="Producer">
    <vt:lpwstr>Microsoft® PowerPoint® para Microsoft 365</vt:lpwstr>
  </property>
</Properties>
</file>