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M Sans Bold" pitchFamily="2" charset="0"/>
      <p:regular r:id="rId15"/>
      <p:bold r:id="rId16"/>
    </p:embeddedFont>
    <p:embeddedFont>
      <p:font typeface="Helios" panose="020B0604020202020204" charset="0"/>
      <p:regular r:id="rId17"/>
    </p:embeddedFont>
    <p:embeddedFont>
      <p:font typeface="Helios Italics" panose="020B0604020202020204" charset="0"/>
      <p:regular r:id="rId18"/>
    </p:embeddedFont>
    <p:embeddedFont>
      <p:font typeface="Ibarra Real Nova Bold" panose="020B0604020202020204" charset="0"/>
      <p:regular r:id="rId19"/>
    </p:embeddedFont>
    <p:embeddedFont>
      <p:font typeface="Lovelo" panose="020B0604020202020204" charset="0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Bold" panose="00000800000000000000" pitchFamily="2" charset="0"/>
      <p:regular r:id="rId25"/>
      <p:bold r:id="rId26"/>
    </p:embeddedFont>
    <p:embeddedFont>
      <p:font typeface="Open Sans 1 Bold" panose="020B0604020202020204" charset="0"/>
      <p:regular r:id="rId27"/>
    </p:embeddedFont>
    <p:embeddedFont>
      <p:font typeface="Open Sans 2" panose="020B0604020202020204" charset="0"/>
      <p:regular r:id="rId28"/>
    </p:embeddedFont>
    <p:embeddedFont>
      <p:font typeface="Open Sans 2 Bold" panose="020B0604020202020204" charset="0"/>
      <p:regular r:id="rId29"/>
    </p:embeddedFont>
    <p:embeddedFont>
      <p:font typeface="Open Sans 2 Italics" panose="020B0604020202020204" charset="0"/>
      <p:regular r:id="rId30"/>
    </p:embeddedFont>
    <p:embeddedFont>
      <p:font typeface="Open Sauce" panose="020B0604020202020204" charset="0"/>
      <p:regular r:id="rId31"/>
    </p:embeddedFont>
    <p:embeddedFont>
      <p:font typeface="Open Sauce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773AE-96FF-477A-99C0-69B041CA5F76}" v="8" dt="2026-01-27T15:01:1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Eduardo Pama Lopes" userId="S::carlos.lopes@cps.sp.gov.br::b722c613-9bba-4e54-97a7-219b1628c2b8" providerId="AD" clId="Web-{325773AE-96FF-477A-99C0-69B041CA5F76}"/>
    <pc:docChg chg="modSld">
      <pc:chgData name="Carlos Eduardo Pama Lopes" userId="S::carlos.lopes@cps.sp.gov.br::b722c613-9bba-4e54-97a7-219b1628c2b8" providerId="AD" clId="Web-{325773AE-96FF-477A-99C0-69B041CA5F76}" dt="2026-01-27T15:01:17.591" v="7" actId="1076"/>
      <pc:docMkLst>
        <pc:docMk/>
      </pc:docMkLst>
      <pc:sldChg chg="delSp modSp">
        <pc:chgData name="Carlos Eduardo Pama Lopes" userId="S::carlos.lopes@cps.sp.gov.br::b722c613-9bba-4e54-97a7-219b1628c2b8" providerId="AD" clId="Web-{325773AE-96FF-477A-99C0-69B041CA5F76}" dt="2026-01-27T15:01:17.591" v="7" actId="1076"/>
        <pc:sldMkLst>
          <pc:docMk/>
          <pc:sldMk cId="0" sldId="264"/>
        </pc:sldMkLst>
        <pc:spChg chg="del">
          <ac:chgData name="Carlos Eduardo Pama Lopes" userId="S::carlos.lopes@cps.sp.gov.br::b722c613-9bba-4e54-97a7-219b1628c2b8" providerId="AD" clId="Web-{325773AE-96FF-477A-99C0-69B041CA5F76}" dt="2026-01-27T15:00:07.684" v="0"/>
          <ac:spMkLst>
            <pc:docMk/>
            <pc:sldMk cId="0" sldId="264"/>
            <ac:spMk id="2" creationId="{00000000-0000-0000-0000-000000000000}"/>
          </ac:spMkLst>
        </pc:spChg>
        <pc:spChg chg="mod">
          <ac:chgData name="Carlos Eduardo Pama Lopes" userId="S::carlos.lopes@cps.sp.gov.br::b722c613-9bba-4e54-97a7-219b1628c2b8" providerId="AD" clId="Web-{325773AE-96FF-477A-99C0-69B041CA5F76}" dt="2026-01-27T15:00:26.794" v="1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Carlos Eduardo Pama Lopes" userId="S::carlos.lopes@cps.sp.gov.br::b722c613-9bba-4e54-97a7-219b1628c2b8" providerId="AD" clId="Web-{325773AE-96FF-477A-99C0-69B041CA5F76}" dt="2026-01-27T15:00:48.247" v="2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Carlos Eduardo Pama Lopes" userId="S::carlos.lopes@cps.sp.gov.br::b722c613-9bba-4e54-97a7-219b1628c2b8" providerId="AD" clId="Web-{325773AE-96FF-477A-99C0-69B041CA5F76}" dt="2026-01-27T15:01:17.591" v="7" actId="1076"/>
          <ac:spMkLst>
            <pc:docMk/>
            <pc:sldMk cId="0" sldId="264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É com grande satisfação que apresento hoje o quarto módulo do Programa de Gerenciamento de Riscos do Centro Paula Souza, resultado de um trabalho meticuloso e colaborativo, conduzido por diversas mãos com o propósito de fortalecer a gestão de riscos em toda a Autarquia.</a:t>
            </a:r>
          </a:p>
          <a:p>
            <a:endParaRPr lang="en-US"/>
          </a:p>
          <a:p>
            <a:r>
              <a:rPr lang="en-US"/>
              <a:t>O Programa é composto por cinco módulos que abordam temas de suma importância para a boa governança pública, com foco exclusivo na gestão e no gerenciamento eficiente de riscos. Sua construção baseou-se na análise das melhores práticas promovidas pela CGESP, no acompanhamento constante e revisão de normativos, bem como na expertise dos profissionais da Superintendência de Controle Interno do Centro Paula Souza, responsáveis por sua concepção e implementação.</a:t>
            </a:r>
          </a:p>
          <a:p>
            <a:endParaRPr lang="en-US"/>
          </a:p>
          <a:p>
            <a:r>
              <a:rPr lang="en-US"/>
              <a:t>Graças a esse esforço, aproximadamente 3 mil agentes públicos já tiveram a oportunidade de aprofundar seus conhecimentos, desde os princípios e diretrizes da gestão de riscos até a aplicação prática nos processos organizacionais — por meio de mapeamentos e fluxogramas, indicadores de desempenho, linguagem e escrita simplificada, entre outros recursos.</a:t>
            </a:r>
          </a:p>
          <a:p>
            <a:endParaRPr lang="en-US"/>
          </a:p>
          <a:p>
            <a:r>
              <a:rPr lang="en-US"/>
              <a:t>Hoje, damos continuidade a essa jornada com a apresentação do quarto módulo, que trata de um tema fundamental: Ética e Integridade na Administração Pública. Essa etapa será conduzida pela Superintendência de Integridade do Centro Paula Souza, representada pelo Prof. Dr. José Carlos e sua equipe.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Decreto Estadual n.º 69.328/2025</a:t>
            </a:r>
          </a:p>
          <a:p>
            <a:r>
              <a:rPr lang="en-US"/>
              <a:t>Aprova o Código de Ética da Administração Pública direta e autárquica do Estado de São Paulo.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Esses princípios são essenciais para alcançar nosso objetivo: impulsionar o progresso tecnológico, econômico e social do Estado de São Paulo por meio de uma educação pública profissional e tecnológica de excelência.</a:t>
            </a:r>
          </a:p>
          <a:p>
            <a:endParaRPr lang="en-US"/>
          </a:p>
          <a:p>
            <a:r>
              <a:rPr lang="en-US"/>
              <a:t>União de todas as Coordenadorias do CPS para  implementar ações voltadas à Integridade na Autarquia, disseminando a cultura da boa governança.</a:t>
            </a:r>
          </a:p>
          <a:p>
            <a:r>
              <a:rPr lang="en-US"/>
              <a:t>Cooperação entre as áreas.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.svg"/><Relationship Id="rId5" Type="http://schemas.openxmlformats.org/officeDocument/2006/relationships/image" Target="../media/image26.sv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2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5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1" cy="10287000"/>
            <a:chOff x="0" y="0"/>
            <a:chExt cx="25296593" cy="1457769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72000"/>
            </a:blip>
            <a:srcRect l="1253" r="1253"/>
            <a:stretch>
              <a:fillRect/>
            </a:stretch>
          </p:blipFill>
          <p:spPr>
            <a:xfrm>
              <a:off x="0" y="0"/>
              <a:ext cx="25296593" cy="1457769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5093123" y="914400"/>
            <a:ext cx="2173255" cy="1811323"/>
            <a:chOff x="0" y="-152400"/>
            <a:chExt cx="2949550" cy="2415097"/>
          </a:xfrm>
        </p:grpSpPr>
        <p:sp>
          <p:nvSpPr>
            <p:cNvPr id="5" name="TextBox 5"/>
            <p:cNvSpPr txBox="1"/>
            <p:nvPr/>
          </p:nvSpPr>
          <p:spPr>
            <a:xfrm>
              <a:off x="1521807" y="43983"/>
              <a:ext cx="477763" cy="1763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7"/>
                </a:lnSpc>
                <a:spcBef>
                  <a:spcPct val="0"/>
                </a:spcBef>
              </a:pPr>
              <a:r>
                <a:rPr lang="en-US" sz="7947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326664"/>
              <a:ext cx="1166063" cy="1411271"/>
            </a:xfrm>
            <a:custGeom>
              <a:avLst/>
              <a:gdLst/>
              <a:ahLst/>
              <a:cxnLst/>
              <a:rect l="l" t="t" r="r" b="b"/>
              <a:pathLst>
                <a:path w="1166063" h="1411271">
                  <a:moveTo>
                    <a:pt x="0" y="0"/>
                  </a:moveTo>
                  <a:lnTo>
                    <a:pt x="1166063" y="0"/>
                  </a:lnTo>
                  <a:lnTo>
                    <a:pt x="1166063" y="1411271"/>
                  </a:lnTo>
                  <a:lnTo>
                    <a:pt x="0" y="14112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60883" y="1016000"/>
              <a:ext cx="888667" cy="844233"/>
            </a:xfrm>
            <a:custGeom>
              <a:avLst/>
              <a:gdLst/>
              <a:ahLst/>
              <a:cxnLst/>
              <a:rect l="l" t="t" r="r" b="b"/>
              <a:pathLst>
                <a:path w="888667" h="844234">
                  <a:moveTo>
                    <a:pt x="0" y="0"/>
                  </a:moveTo>
                  <a:lnTo>
                    <a:pt x="888668" y="0"/>
                  </a:lnTo>
                  <a:lnTo>
                    <a:pt x="888668" y="844234"/>
                  </a:lnTo>
                  <a:lnTo>
                    <a:pt x="0" y="844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10977" y="-152400"/>
              <a:ext cx="616440" cy="1763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127"/>
                </a:lnSpc>
                <a:spcBef>
                  <a:spcPct val="0"/>
                </a:spcBef>
              </a:pPr>
              <a:r>
                <a:rPr lang="en-US" sz="7947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4045" y="1495050"/>
              <a:ext cx="1847095" cy="7676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7"/>
                </a:lnSpc>
                <a:spcBef>
                  <a:spcPct val="0"/>
                </a:spcBef>
              </a:pPr>
              <a:r>
                <a:rPr lang="en-US" sz="3348" b="1" dirty="0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842794" y="7928457"/>
            <a:ext cx="9947068" cy="206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5"/>
              </a:lnSpc>
              <a:spcBef>
                <a:spcPct val="0"/>
              </a:spcBef>
            </a:pPr>
            <a:r>
              <a:rPr lang="en-US" sz="589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Riscos de Integridade na Administração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80490"/>
            <a:ext cx="1351670" cy="1674367"/>
          </a:xfrm>
          <a:custGeom>
            <a:avLst/>
            <a:gdLst/>
            <a:ahLst/>
            <a:cxnLst/>
            <a:rect l="l" t="t" r="r" b="b"/>
            <a:pathLst>
              <a:path w="1351670" h="1674367">
                <a:moveTo>
                  <a:pt x="0" y="0"/>
                </a:moveTo>
                <a:lnTo>
                  <a:pt x="1351670" y="0"/>
                </a:lnTo>
                <a:lnTo>
                  <a:pt x="1351670" y="1674366"/>
                </a:lnTo>
                <a:lnTo>
                  <a:pt x="0" y="1674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61613" y="4872718"/>
            <a:ext cx="1465705" cy="1460375"/>
          </a:xfrm>
          <a:custGeom>
            <a:avLst/>
            <a:gdLst/>
            <a:ahLst/>
            <a:cxnLst/>
            <a:rect l="l" t="t" r="r" b="b"/>
            <a:pathLst>
              <a:path w="1465705" h="1460375">
                <a:moveTo>
                  <a:pt x="0" y="0"/>
                </a:moveTo>
                <a:lnTo>
                  <a:pt x="1465705" y="0"/>
                </a:lnTo>
                <a:lnTo>
                  <a:pt x="1465705" y="1460375"/>
                </a:lnTo>
                <a:lnTo>
                  <a:pt x="0" y="1460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7699455"/>
            <a:ext cx="1465705" cy="1084622"/>
          </a:xfrm>
          <a:custGeom>
            <a:avLst/>
            <a:gdLst/>
            <a:ahLst/>
            <a:cxnLst/>
            <a:rect l="l" t="t" r="r" b="b"/>
            <a:pathLst>
              <a:path w="1465705" h="1084622">
                <a:moveTo>
                  <a:pt x="0" y="0"/>
                </a:moveTo>
                <a:lnTo>
                  <a:pt x="1465705" y="0"/>
                </a:lnTo>
                <a:lnTo>
                  <a:pt x="1465705" y="1084621"/>
                </a:lnTo>
                <a:lnTo>
                  <a:pt x="0" y="1084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380370" y="473810"/>
            <a:ext cx="134112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Canais de Comunicação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95055" y="821195"/>
            <a:ext cx="12074898" cy="434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3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553"/>
              </a:lnSpc>
              <a:spcBef>
                <a:spcPct val="0"/>
              </a:spcBef>
            </a:pPr>
            <a:r>
              <a:rPr lang="en-US" sz="25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Ouvidoria</a:t>
            </a:r>
            <a:r>
              <a:rPr lang="en-US" sz="25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just">
              <a:lnSpc>
                <a:spcPts val="2961"/>
              </a:lnSpc>
              <a:spcBef>
                <a:spcPct val="0"/>
              </a:spcBef>
            </a:pPr>
            <a:r>
              <a:rPr lang="en-US" sz="2115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Representa o cidadão dentro da instituição, garantindo o direito à livre expressão, manifestação e solicitação de demandas de interesse legítimo aos órgãos públicos. </a:t>
            </a:r>
          </a:p>
          <a:p>
            <a:pPr algn="just">
              <a:lnSpc>
                <a:spcPts val="2961"/>
              </a:lnSpc>
              <a:spcBef>
                <a:spcPct val="0"/>
              </a:spcBef>
            </a:pPr>
            <a:endParaRPr lang="en-US" sz="2115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Acesse:</a:t>
            </a:r>
            <a:r>
              <a:rPr lang="en-US" sz="241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https://fala.sp.gov.br/</a:t>
            </a:r>
          </a:p>
          <a:p>
            <a:pPr algn="ctr">
              <a:lnSpc>
                <a:spcPts val="3381"/>
              </a:lnSpc>
              <a:spcBef>
                <a:spcPct val="0"/>
              </a:spcBef>
            </a:pPr>
            <a:endParaRPr lang="en-US" sz="2415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l">
              <a:lnSpc>
                <a:spcPts val="2961"/>
              </a:lnSpc>
              <a:spcBef>
                <a:spcPct val="0"/>
              </a:spcBef>
            </a:pPr>
            <a:r>
              <a:rPr lang="en-US" sz="2115" b="1" spc="-63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Canal de comunicação com o Governo</a:t>
            </a:r>
          </a:p>
          <a:p>
            <a:pPr algn="just">
              <a:lnSpc>
                <a:spcPts val="2961"/>
              </a:lnSpc>
              <a:spcBef>
                <a:spcPct val="0"/>
              </a:spcBef>
            </a:pPr>
            <a:r>
              <a:rPr lang="en-US" sz="2115" spc="-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Aqui você pode fazer um pedido de acesso à informação, denúncias, elogios, reclamações, solicitações ou enviar sugestões.</a:t>
            </a:r>
          </a:p>
          <a:p>
            <a:pPr algn="l">
              <a:lnSpc>
                <a:spcPts val="2961"/>
              </a:lnSpc>
              <a:spcBef>
                <a:spcPct val="0"/>
              </a:spcBef>
            </a:pPr>
            <a:endParaRPr lang="en-US" sz="2115" spc="-42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52357" y="5124551"/>
            <a:ext cx="11929092" cy="1566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8"/>
              </a:lnSpc>
              <a:spcBef>
                <a:spcPct val="0"/>
              </a:spcBef>
            </a:pPr>
            <a:r>
              <a:rPr lang="en-US" sz="245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Serviço de Informações ao Cidadão (SIC)</a:t>
            </a:r>
          </a:p>
          <a:p>
            <a:pPr algn="l">
              <a:lnSpc>
                <a:spcPts val="2865"/>
              </a:lnSpc>
              <a:spcBef>
                <a:spcPct val="0"/>
              </a:spcBef>
            </a:pPr>
            <a:r>
              <a:rPr lang="en-US" sz="2046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Canal de atendimento para acesso a informações e documentos produzidos e custodiados pela administração pública no Centro Paula Souza. </a:t>
            </a:r>
          </a:p>
          <a:p>
            <a:pPr algn="l">
              <a:lnSpc>
                <a:spcPts val="3438"/>
              </a:lnSpc>
              <a:spcBef>
                <a:spcPct val="0"/>
              </a:spcBef>
            </a:pPr>
            <a:r>
              <a:rPr lang="en-US" sz="245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Serviço Estadual de Informações ao Cidadão (sic.sp.gov.br)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95055" y="7182520"/>
            <a:ext cx="11986394" cy="228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7"/>
              </a:lnSpc>
              <a:spcBef>
                <a:spcPct val="0"/>
              </a:spcBef>
            </a:pPr>
            <a:r>
              <a:rPr lang="en-US" sz="251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Fale Conosco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Canal para informações gerais, sugestões, dúvidas ou elogios sobre o CPS.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faleconosco@cps.sp.gov.br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(11) 3324-3300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Rua dos Andradas, 140 - Santa Ifigênia - CEP 01208-000</a:t>
            </a:r>
          </a:p>
          <a:p>
            <a:pPr algn="l">
              <a:lnSpc>
                <a:spcPts val="2939"/>
              </a:lnSpc>
              <a:spcBef>
                <a:spcPct val="0"/>
              </a:spcBef>
            </a:pPr>
            <a:endParaRPr lang="en-US" sz="2099" b="1">
              <a:solidFill>
                <a:srgbClr val="000000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5681760" y="7980877"/>
            <a:ext cx="1577540" cy="1277423"/>
            <a:chOff x="0" y="0"/>
            <a:chExt cx="2103387" cy="1703231"/>
          </a:xfrm>
        </p:grpSpPr>
        <p:sp>
          <p:nvSpPr>
            <p:cNvPr id="10" name="Freeform 10"/>
            <p:cNvSpPr/>
            <p:nvPr/>
          </p:nvSpPr>
          <p:spPr>
            <a:xfrm>
              <a:off x="0" y="237896"/>
              <a:ext cx="849197" cy="1027772"/>
            </a:xfrm>
            <a:custGeom>
              <a:avLst/>
              <a:gdLst/>
              <a:ahLst/>
              <a:cxnLst/>
              <a:rect l="l" t="t" r="r" b="b"/>
              <a:pathLst>
                <a:path w="849197" h="1027772">
                  <a:moveTo>
                    <a:pt x="0" y="0"/>
                  </a:moveTo>
                  <a:lnTo>
                    <a:pt x="849197" y="0"/>
                  </a:lnTo>
                  <a:lnTo>
                    <a:pt x="849197" y="1027772"/>
                  </a:lnTo>
                  <a:lnTo>
                    <a:pt x="0" y="102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56206" y="687567"/>
              <a:ext cx="647181" cy="614822"/>
            </a:xfrm>
            <a:custGeom>
              <a:avLst/>
              <a:gdLst/>
              <a:ahLst/>
              <a:cxnLst/>
              <a:rect l="l" t="t" r="r" b="b"/>
              <a:pathLst>
                <a:path w="647181" h="614822">
                  <a:moveTo>
                    <a:pt x="0" y="0"/>
                  </a:moveTo>
                  <a:lnTo>
                    <a:pt x="647181" y="0"/>
                  </a:lnTo>
                  <a:lnTo>
                    <a:pt x="647181" y="614821"/>
                  </a:lnTo>
                  <a:lnTo>
                    <a:pt x="0" y="61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3428" y="-114300"/>
              <a:ext cx="448928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08271" y="28718"/>
              <a:ext cx="347935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13405" y="1040525"/>
              <a:ext cx="1266392" cy="662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3"/>
                </a:lnSpc>
                <a:spcBef>
                  <a:spcPct val="0"/>
                </a:spcBef>
              </a:pPr>
              <a:r>
                <a:rPr lang="en-US" sz="2995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5754" y="800100"/>
            <a:ext cx="134112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REFERÊNCIAS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35754" y="1628179"/>
            <a:ext cx="12809689" cy="8505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9"/>
              </a:lnSpc>
            </a:pPr>
            <a:endParaRPr/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CAMPELLO, L. G. B., &amp; da Silveira, V. O..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Cidadania e direitos humanos.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Revista Interdisciplinar do Direito. Faculdade de Direito de Valença, 8(01), 87–104, 2011.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CLEMENTE, Augusto Junior; JULIANO, Maíra Cabral.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Do Estado moderno ao contemporâneo: reflexões teóricas sobre sua trajetória.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Curitiba: InterSaberes,</a:t>
            </a: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2017.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DI PIETRO, Maria Sylvia Zanella.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Direito Administrativo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36ª ed., Rio de Janeiro: Forense, 2023.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FIGUEIREDO, Antonio M.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Ética: origens e distinção da moral.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Saúde, Ética &amp; Justiça, p. 3-9, 2008.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KELSEN, Hans.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Teoria Pura do Direito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São Paulo: WMF Martins Fontes, 2009. 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MARCON, Kenya,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Ética e cidadania.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São Paulo: Pearson, 2017.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SÁ, Antônio Lopes de.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Ética Profissional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10ª ed. São Paulo: Atlas, 2019.</a:t>
            </a:r>
          </a:p>
          <a:p>
            <a:pPr algn="just">
              <a:lnSpc>
                <a:spcPts val="2969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just">
              <a:lnSpc>
                <a:spcPts val="2969"/>
              </a:lnSpc>
            </a:pP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TELES, Maria Orofino. </a:t>
            </a:r>
            <a:r>
              <a:rPr lang="en-US" sz="2338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 Entendimento Cultural da Moral</a:t>
            </a:r>
            <a:r>
              <a:rPr lang="en-US" sz="2338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. Florianópolis: Cadernos de Pesquisa Interdisciplinar em Ciências Humanas, v.11, n.º 98, p. 504-524, jan/jun, 2010.</a:t>
            </a:r>
          </a:p>
          <a:p>
            <a:pPr algn="just">
              <a:lnSpc>
                <a:spcPts val="2686"/>
              </a:lnSpc>
            </a:pPr>
            <a:endParaRPr lang="en-US" sz="2338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56673" y="426956"/>
            <a:ext cx="1577540" cy="1277423"/>
            <a:chOff x="0" y="0"/>
            <a:chExt cx="2103387" cy="1703231"/>
          </a:xfrm>
        </p:grpSpPr>
        <p:sp>
          <p:nvSpPr>
            <p:cNvPr id="5" name="Freeform 5"/>
            <p:cNvSpPr/>
            <p:nvPr/>
          </p:nvSpPr>
          <p:spPr>
            <a:xfrm>
              <a:off x="0" y="237896"/>
              <a:ext cx="849197" cy="1027772"/>
            </a:xfrm>
            <a:custGeom>
              <a:avLst/>
              <a:gdLst/>
              <a:ahLst/>
              <a:cxnLst/>
              <a:rect l="l" t="t" r="r" b="b"/>
              <a:pathLst>
                <a:path w="849197" h="1027772">
                  <a:moveTo>
                    <a:pt x="0" y="0"/>
                  </a:moveTo>
                  <a:lnTo>
                    <a:pt x="849197" y="0"/>
                  </a:lnTo>
                  <a:lnTo>
                    <a:pt x="849197" y="1027772"/>
                  </a:lnTo>
                  <a:lnTo>
                    <a:pt x="0" y="102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456206" y="687567"/>
              <a:ext cx="647181" cy="614822"/>
            </a:xfrm>
            <a:custGeom>
              <a:avLst/>
              <a:gdLst/>
              <a:ahLst/>
              <a:cxnLst/>
              <a:rect l="l" t="t" r="r" b="b"/>
              <a:pathLst>
                <a:path w="647181" h="614822">
                  <a:moveTo>
                    <a:pt x="0" y="0"/>
                  </a:moveTo>
                  <a:lnTo>
                    <a:pt x="647181" y="0"/>
                  </a:lnTo>
                  <a:lnTo>
                    <a:pt x="647181" y="614821"/>
                  </a:lnTo>
                  <a:lnTo>
                    <a:pt x="0" y="61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63428" y="-114300"/>
              <a:ext cx="448928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08271" y="28718"/>
              <a:ext cx="347935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13405" y="1040525"/>
              <a:ext cx="1266392" cy="662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3"/>
                </a:lnSpc>
                <a:spcBef>
                  <a:spcPct val="0"/>
                </a:spcBef>
              </a:pPr>
              <a:r>
                <a:rPr lang="en-US" sz="2995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17116"/>
            <a:ext cx="18656279" cy="12429746"/>
          </a:xfrm>
          <a:custGeom>
            <a:avLst/>
            <a:gdLst/>
            <a:ahLst/>
            <a:cxnLst/>
            <a:rect l="l" t="t" r="r" b="b"/>
            <a:pathLst>
              <a:path w="18656279" h="12429746">
                <a:moveTo>
                  <a:pt x="0" y="0"/>
                </a:moveTo>
                <a:lnTo>
                  <a:pt x="18656279" y="0"/>
                </a:lnTo>
                <a:lnTo>
                  <a:pt x="18656279" y="12429746"/>
                </a:lnTo>
                <a:lnTo>
                  <a:pt x="0" y="124297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989459" y="4315559"/>
            <a:ext cx="1943311" cy="1573608"/>
            <a:chOff x="0" y="0"/>
            <a:chExt cx="2591081" cy="2098144"/>
          </a:xfrm>
        </p:grpSpPr>
        <p:sp>
          <p:nvSpPr>
            <p:cNvPr id="4" name="Freeform 4"/>
            <p:cNvSpPr/>
            <p:nvPr/>
          </p:nvSpPr>
          <p:spPr>
            <a:xfrm>
              <a:off x="0" y="293055"/>
              <a:ext cx="1046093" cy="1266073"/>
            </a:xfrm>
            <a:custGeom>
              <a:avLst/>
              <a:gdLst/>
              <a:ahLst/>
              <a:cxnLst/>
              <a:rect l="l" t="t" r="r" b="b"/>
              <a:pathLst>
                <a:path w="1046093" h="1266073">
                  <a:moveTo>
                    <a:pt x="0" y="0"/>
                  </a:moveTo>
                  <a:lnTo>
                    <a:pt x="1046093" y="0"/>
                  </a:lnTo>
                  <a:lnTo>
                    <a:pt x="1046093" y="1266073"/>
                  </a:lnTo>
                  <a:lnTo>
                    <a:pt x="0" y="1266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793844" y="846987"/>
              <a:ext cx="797237" cy="757375"/>
            </a:xfrm>
            <a:custGeom>
              <a:avLst/>
              <a:gdLst/>
              <a:ahLst/>
              <a:cxnLst/>
              <a:rect l="l" t="t" r="r" b="b"/>
              <a:pathLst>
                <a:path w="797237" h="757375">
                  <a:moveTo>
                    <a:pt x="0" y="0"/>
                  </a:moveTo>
                  <a:lnTo>
                    <a:pt x="797237" y="0"/>
                  </a:lnTo>
                  <a:lnTo>
                    <a:pt x="797237" y="757375"/>
                  </a:lnTo>
                  <a:lnTo>
                    <a:pt x="0" y="757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17252" y="-133350"/>
              <a:ext cx="553017" cy="1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82"/>
                </a:lnSpc>
                <a:spcBef>
                  <a:spcPct val="0"/>
                </a:spcBef>
              </a:pPr>
              <a:r>
                <a:rPr lang="en-US" sz="7130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65236" y="42828"/>
              <a:ext cx="428608" cy="1578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82"/>
                </a:lnSpc>
                <a:spcBef>
                  <a:spcPct val="0"/>
                </a:spcBef>
              </a:pPr>
              <a:r>
                <a:rPr lang="en-US" sz="7130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32443" y="1295034"/>
              <a:ext cx="1560019" cy="803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5"/>
                </a:lnSpc>
                <a:spcBef>
                  <a:spcPct val="0"/>
                </a:spcBef>
              </a:pPr>
              <a:r>
                <a:rPr lang="en-US" sz="3689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455607" h="10490634">
                <a:moveTo>
                  <a:pt x="0" y="0"/>
                </a:moveTo>
                <a:lnTo>
                  <a:pt x="18455607" y="0"/>
                </a:lnTo>
                <a:lnTo>
                  <a:pt x="18455607" y="10490634"/>
                </a:lnTo>
                <a:lnTo>
                  <a:pt x="0" y="104906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</a:blip>
            <a:stretch>
              <a:fillRect l="-2945" t="-12835" b="-78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745994" y="1522794"/>
            <a:ext cx="8236206" cy="1419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35"/>
              </a:lnSpc>
            </a:pPr>
            <a:r>
              <a:rPr lang="en-US" sz="409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CONCEITOS FUNDAMENTAIS</a:t>
            </a:r>
          </a:p>
          <a:p>
            <a:pPr algn="just">
              <a:lnSpc>
                <a:spcPts val="5735"/>
              </a:lnSpc>
            </a:pPr>
            <a:endParaRPr lang="en-US" sz="409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9451" y="2897562"/>
            <a:ext cx="11401491" cy="420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5"/>
              </a:lnSpc>
            </a:pPr>
            <a:r>
              <a:rPr lang="en-US" sz="4796" b="1" dirty="0">
                <a:solidFill>
                  <a:srgbClr val="B3060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Liberdade </a:t>
            </a:r>
          </a:p>
          <a:p>
            <a:pPr algn="just">
              <a:lnSpc>
                <a:spcPts val="6715"/>
              </a:lnSpc>
            </a:pPr>
            <a:endParaRPr lang="en-US" sz="4796" b="1" dirty="0">
              <a:solidFill>
                <a:srgbClr val="B3060A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6715"/>
              </a:lnSpc>
            </a:pPr>
            <a:r>
              <a:rPr lang="en-US" sz="479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 </a:t>
            </a:r>
          </a:p>
          <a:p>
            <a:pPr algn="just">
              <a:lnSpc>
                <a:spcPts val="6715"/>
              </a:lnSpc>
            </a:pPr>
            <a:endParaRPr lang="en-US" sz="4796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r">
              <a:lnSpc>
                <a:spcPts val="6715"/>
              </a:lnSpc>
            </a:pPr>
            <a:r>
              <a:rPr lang="en-US" sz="4796" b="1" dirty="0" err="1">
                <a:solidFill>
                  <a:srgbClr val="005C6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Determinismo</a:t>
            </a:r>
            <a:endParaRPr lang="en-US" sz="4796" b="1" dirty="0">
              <a:solidFill>
                <a:srgbClr val="005C6D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93249" y="3826277"/>
            <a:ext cx="6323624" cy="1835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Vem da consciência humana, da racionalidade, do livre-arbítrio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27135" y="7071504"/>
            <a:ext cx="7920521" cy="1216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Vem da inconsciência, do instinto inerente aos animais irracionais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299930" y="1028700"/>
            <a:ext cx="1959370" cy="1586613"/>
            <a:chOff x="0" y="0"/>
            <a:chExt cx="2612494" cy="2115484"/>
          </a:xfrm>
        </p:grpSpPr>
        <p:sp>
          <p:nvSpPr>
            <p:cNvPr id="8" name="Freeform 8"/>
            <p:cNvSpPr/>
            <p:nvPr/>
          </p:nvSpPr>
          <p:spPr>
            <a:xfrm>
              <a:off x="0" y="295477"/>
              <a:ext cx="1054738" cy="1276536"/>
            </a:xfrm>
            <a:custGeom>
              <a:avLst/>
              <a:gdLst/>
              <a:ahLst/>
              <a:cxnLst/>
              <a:rect l="l" t="t" r="r" b="b"/>
              <a:pathLst>
                <a:path w="1054738" h="1276536">
                  <a:moveTo>
                    <a:pt x="0" y="0"/>
                  </a:moveTo>
                  <a:lnTo>
                    <a:pt x="1054738" y="0"/>
                  </a:lnTo>
                  <a:lnTo>
                    <a:pt x="1054738" y="1276536"/>
                  </a:lnTo>
                  <a:lnTo>
                    <a:pt x="0" y="1276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08668" y="853986"/>
              <a:ext cx="803825" cy="763634"/>
            </a:xfrm>
            <a:custGeom>
              <a:avLst/>
              <a:gdLst/>
              <a:ahLst/>
              <a:cxnLst/>
              <a:rect l="l" t="t" r="r" b="b"/>
              <a:pathLst>
                <a:path w="803825" h="763634">
                  <a:moveTo>
                    <a:pt x="0" y="0"/>
                  </a:moveTo>
                  <a:lnTo>
                    <a:pt x="803826" y="0"/>
                  </a:lnTo>
                  <a:lnTo>
                    <a:pt x="803826" y="763634"/>
                  </a:lnTo>
                  <a:lnTo>
                    <a:pt x="0" y="7636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24005" y="-133350"/>
              <a:ext cx="557588" cy="159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4"/>
                </a:lnSpc>
                <a:spcBef>
                  <a:spcPct val="0"/>
                </a:spcBef>
              </a:pPr>
              <a:r>
                <a:rPr lang="en-US" sz="7189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76518" y="44284"/>
              <a:ext cx="432150" cy="1590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64"/>
                </a:lnSpc>
                <a:spcBef>
                  <a:spcPct val="0"/>
                </a:spcBef>
              </a:pPr>
              <a:r>
                <a:rPr lang="en-US" sz="7189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37670" y="1296684"/>
              <a:ext cx="1572911" cy="81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08"/>
                </a:lnSpc>
                <a:spcBef>
                  <a:spcPct val="0"/>
                </a:spcBef>
              </a:pPr>
              <a:r>
                <a:rPr lang="en-US" sz="3720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115468" y="2541457"/>
            <a:ext cx="8979974" cy="614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7" lvl="1" indent="-313059" algn="just">
              <a:lnSpc>
                <a:spcPts val="4060"/>
              </a:lnSpc>
              <a:buFont typeface="Arial"/>
              <a:buChar char="•"/>
            </a:pPr>
            <a:r>
              <a:rPr lang="en-US" sz="29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Ética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de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origem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grega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(ethos = que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significa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modo de ser 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agir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), se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refere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princípios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universais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orientam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condutas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indivíduos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indivíduos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praticam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princípios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éticos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agem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integridade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</a:p>
          <a:p>
            <a:pPr algn="just"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26117" lvl="1" indent="-313059" algn="just">
              <a:lnSpc>
                <a:spcPts val="4060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Moral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do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latim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/mores (se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refere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aos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costumes),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consiste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normas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conduta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determinada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região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podendo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variar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um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lugar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o outro, tendo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vista as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experiências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vivenciadas</a:t>
            </a:r>
            <a:r>
              <a:rPr lang="en-US" sz="29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just"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225950" y="626690"/>
            <a:ext cx="1717283" cy="1509036"/>
            <a:chOff x="0" y="-133350"/>
            <a:chExt cx="2289711" cy="2012047"/>
          </a:xfrm>
        </p:grpSpPr>
        <p:sp>
          <p:nvSpPr>
            <p:cNvPr id="5" name="Freeform 5"/>
            <p:cNvSpPr/>
            <p:nvPr/>
          </p:nvSpPr>
          <p:spPr>
            <a:xfrm>
              <a:off x="0" y="258970"/>
              <a:ext cx="924421" cy="1118815"/>
            </a:xfrm>
            <a:custGeom>
              <a:avLst/>
              <a:gdLst/>
              <a:ahLst/>
              <a:cxnLst/>
              <a:rect l="l" t="t" r="r" b="b"/>
              <a:pathLst>
                <a:path w="924421" h="1118815">
                  <a:moveTo>
                    <a:pt x="0" y="0"/>
                  </a:moveTo>
                  <a:lnTo>
                    <a:pt x="924421" y="0"/>
                  </a:lnTo>
                  <a:lnTo>
                    <a:pt x="924421" y="1118815"/>
                  </a:lnTo>
                  <a:lnTo>
                    <a:pt x="0" y="1118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85202" y="707463"/>
              <a:ext cx="704509" cy="669284"/>
            </a:xfrm>
            <a:custGeom>
              <a:avLst/>
              <a:gdLst/>
              <a:ahLst/>
              <a:cxnLst/>
              <a:rect l="l" t="t" r="r" b="b"/>
              <a:pathLst>
                <a:path w="704510" h="669284">
                  <a:moveTo>
                    <a:pt x="0" y="0"/>
                  </a:moveTo>
                  <a:lnTo>
                    <a:pt x="704510" y="0"/>
                  </a:lnTo>
                  <a:lnTo>
                    <a:pt x="704510" y="669285"/>
                  </a:lnTo>
                  <a:lnTo>
                    <a:pt x="0" y="6692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2197" y="-133350"/>
              <a:ext cx="488696" cy="1410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1"/>
                </a:lnSpc>
                <a:spcBef>
                  <a:spcPct val="0"/>
                </a:spcBef>
              </a:pPr>
              <a:r>
                <a:rPr lang="en-US" sz="6300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06444" y="22337"/>
              <a:ext cx="378756" cy="1410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1"/>
                </a:lnSpc>
                <a:spcBef>
                  <a:spcPct val="0"/>
                </a:spcBef>
              </a:pPr>
              <a:r>
                <a:rPr lang="en-US" sz="6300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6733" y="1128236"/>
              <a:ext cx="1410722" cy="7504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64"/>
                </a:lnSpc>
                <a:spcBef>
                  <a:spcPct val="0"/>
                </a:spcBef>
              </a:pPr>
              <a:r>
                <a:rPr lang="en-US" sz="3260" b="1" dirty="0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115468" y="8678096"/>
            <a:ext cx="5448132" cy="505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39730" lvl="1" indent="-319865" algn="ctr">
              <a:lnSpc>
                <a:spcPts val="4148"/>
              </a:lnSpc>
              <a:buFont typeface="Arial"/>
              <a:buChar char="•"/>
            </a:pPr>
            <a:r>
              <a:rPr lang="en-US" sz="2963" b="1" dirty="0" err="1">
                <a:solidFill>
                  <a:srgbClr val="B3060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Direito</a:t>
            </a:r>
            <a:r>
              <a:rPr lang="en-US" sz="2963" dirty="0">
                <a:solidFill>
                  <a:srgbClr val="B3060A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963" dirty="0" err="1">
                <a:solidFill>
                  <a:srgbClr val="B3060A"/>
                </a:solidFill>
                <a:latin typeface="Montserrat"/>
                <a:ea typeface="Montserrat"/>
                <a:cs typeface="Montserrat"/>
                <a:sym typeface="Montserrat"/>
              </a:rPr>
              <a:t>normas</a:t>
            </a:r>
            <a:r>
              <a:rPr lang="en-US" sz="2963" dirty="0">
                <a:solidFill>
                  <a:srgbClr val="B3060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63" dirty="0" err="1">
                <a:solidFill>
                  <a:srgbClr val="B3060A"/>
                </a:solidFill>
                <a:latin typeface="Montserrat"/>
                <a:ea typeface="Montserrat"/>
                <a:cs typeface="Montserrat"/>
                <a:sym typeface="Montserrat"/>
              </a:rPr>
              <a:t>jurídicas</a:t>
            </a:r>
            <a:endParaRPr lang="en-US" sz="2963" dirty="0">
              <a:solidFill>
                <a:srgbClr val="B306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FADDD7BE-1E28-FF3E-A1CA-EFF5121699F8}"/>
              </a:ext>
            </a:extLst>
          </p:cNvPr>
          <p:cNvGrpSpPr/>
          <p:nvPr/>
        </p:nvGrpSpPr>
        <p:grpSpPr>
          <a:xfrm>
            <a:off x="0" y="0"/>
            <a:ext cx="8208751" cy="10287000"/>
            <a:chOff x="10019556" y="0"/>
            <a:chExt cx="14202244" cy="14577693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21DDBF7D-4FC0-A6BB-9AD3-82D1D595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72000"/>
            </a:blip>
            <a:srcRect l="39870" r="5395"/>
            <a:stretch/>
          </p:blipFill>
          <p:spPr>
            <a:xfrm>
              <a:off x="10019556" y="0"/>
              <a:ext cx="14202244" cy="145776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71303" y="8329527"/>
            <a:ext cx="10663711" cy="1972787"/>
          </a:xfrm>
          <a:custGeom>
            <a:avLst/>
            <a:gdLst/>
            <a:ahLst/>
            <a:cxnLst/>
            <a:rect l="l" t="t" r="r" b="b"/>
            <a:pathLst>
              <a:path w="10663711" h="1972787">
                <a:moveTo>
                  <a:pt x="0" y="0"/>
                </a:moveTo>
                <a:lnTo>
                  <a:pt x="10663711" y="0"/>
                </a:lnTo>
                <a:lnTo>
                  <a:pt x="10663711" y="1972787"/>
                </a:lnTo>
                <a:lnTo>
                  <a:pt x="0" y="197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383780" y="2774363"/>
            <a:ext cx="11369007" cy="288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0"/>
              </a:lnSpc>
            </a:pPr>
            <a:r>
              <a:rPr lang="en-US" sz="10294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administração pública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40570" y="6074306"/>
            <a:ext cx="11806860" cy="131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1"/>
              </a:lnSpc>
              <a:spcBef>
                <a:spcPct val="0"/>
              </a:spcBef>
            </a:pPr>
            <a:r>
              <a:rPr lang="en-US" sz="7750" b="1">
                <a:solidFill>
                  <a:srgbClr val="B5923D"/>
                </a:solidFill>
                <a:latin typeface="DM Sans Bold"/>
                <a:ea typeface="DM Sans Bold"/>
                <a:cs typeface="DM Sans Bold"/>
                <a:sym typeface="DM Sans Bold"/>
              </a:rPr>
              <a:t>E seus SUPRAPRINCÍPIOS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222379" y="680196"/>
            <a:ext cx="1843242" cy="1492577"/>
            <a:chOff x="0" y="0"/>
            <a:chExt cx="2457656" cy="1990103"/>
          </a:xfrm>
        </p:grpSpPr>
        <p:sp>
          <p:nvSpPr>
            <p:cNvPr id="6" name="Freeform 6"/>
            <p:cNvSpPr/>
            <p:nvPr/>
          </p:nvSpPr>
          <p:spPr>
            <a:xfrm>
              <a:off x="0" y="277965"/>
              <a:ext cx="992225" cy="1200878"/>
            </a:xfrm>
            <a:custGeom>
              <a:avLst/>
              <a:gdLst/>
              <a:ahLst/>
              <a:cxnLst/>
              <a:rect l="l" t="t" r="r" b="b"/>
              <a:pathLst>
                <a:path w="992225" h="1200878">
                  <a:moveTo>
                    <a:pt x="0" y="0"/>
                  </a:moveTo>
                  <a:lnTo>
                    <a:pt x="992225" y="0"/>
                  </a:lnTo>
                  <a:lnTo>
                    <a:pt x="992225" y="1200877"/>
                  </a:lnTo>
                  <a:lnTo>
                    <a:pt x="0" y="120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01472" y="803372"/>
              <a:ext cx="756184" cy="718375"/>
            </a:xfrm>
            <a:custGeom>
              <a:avLst/>
              <a:gdLst/>
              <a:ahLst/>
              <a:cxnLst/>
              <a:rect l="l" t="t" r="r" b="b"/>
              <a:pathLst>
                <a:path w="756184" h="718375">
                  <a:moveTo>
                    <a:pt x="0" y="0"/>
                  </a:moveTo>
                  <a:lnTo>
                    <a:pt x="756184" y="0"/>
                  </a:lnTo>
                  <a:lnTo>
                    <a:pt x="756184" y="718375"/>
                  </a:lnTo>
                  <a:lnTo>
                    <a:pt x="0" y="71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168" y="-123825"/>
              <a:ext cx="524540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94934" y="43281"/>
              <a:ext cx="406537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9876" y="1225405"/>
              <a:ext cx="1479687" cy="76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71303" y="8329527"/>
            <a:ext cx="10663711" cy="1972787"/>
          </a:xfrm>
          <a:custGeom>
            <a:avLst/>
            <a:gdLst/>
            <a:ahLst/>
            <a:cxnLst/>
            <a:rect l="l" t="t" r="r" b="b"/>
            <a:pathLst>
              <a:path w="10663711" h="1972787">
                <a:moveTo>
                  <a:pt x="0" y="0"/>
                </a:moveTo>
                <a:lnTo>
                  <a:pt x="10663711" y="0"/>
                </a:lnTo>
                <a:lnTo>
                  <a:pt x="10663711" y="1972787"/>
                </a:lnTo>
                <a:lnTo>
                  <a:pt x="0" y="197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3383780" y="2774363"/>
            <a:ext cx="11369007" cy="288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0"/>
              </a:lnSpc>
            </a:pPr>
            <a:r>
              <a:rPr lang="en-US" sz="10294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administração pública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3975" y="5461348"/>
            <a:ext cx="15350056" cy="269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51"/>
              </a:lnSpc>
              <a:spcBef>
                <a:spcPct val="0"/>
              </a:spcBef>
            </a:pPr>
            <a:r>
              <a:rPr lang="en-US" sz="7750" b="1">
                <a:solidFill>
                  <a:srgbClr val="B5923D"/>
                </a:solidFill>
                <a:latin typeface="DM Sans Bold"/>
                <a:ea typeface="DM Sans Bold"/>
                <a:cs typeface="DM Sans Bold"/>
                <a:sym typeface="DM Sans Bold"/>
              </a:rPr>
              <a:t>E os PRINCÍPIOS CONSTITUCIONAIS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222379" y="680196"/>
            <a:ext cx="1843242" cy="1492577"/>
            <a:chOff x="0" y="0"/>
            <a:chExt cx="2457656" cy="1990103"/>
          </a:xfrm>
        </p:grpSpPr>
        <p:sp>
          <p:nvSpPr>
            <p:cNvPr id="6" name="Freeform 6"/>
            <p:cNvSpPr/>
            <p:nvPr/>
          </p:nvSpPr>
          <p:spPr>
            <a:xfrm>
              <a:off x="0" y="277965"/>
              <a:ext cx="992225" cy="1200878"/>
            </a:xfrm>
            <a:custGeom>
              <a:avLst/>
              <a:gdLst/>
              <a:ahLst/>
              <a:cxnLst/>
              <a:rect l="l" t="t" r="r" b="b"/>
              <a:pathLst>
                <a:path w="992225" h="1200878">
                  <a:moveTo>
                    <a:pt x="0" y="0"/>
                  </a:moveTo>
                  <a:lnTo>
                    <a:pt x="992225" y="0"/>
                  </a:lnTo>
                  <a:lnTo>
                    <a:pt x="992225" y="1200877"/>
                  </a:lnTo>
                  <a:lnTo>
                    <a:pt x="0" y="120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01472" y="803372"/>
              <a:ext cx="756184" cy="718375"/>
            </a:xfrm>
            <a:custGeom>
              <a:avLst/>
              <a:gdLst/>
              <a:ahLst/>
              <a:cxnLst/>
              <a:rect l="l" t="t" r="r" b="b"/>
              <a:pathLst>
                <a:path w="756184" h="718375">
                  <a:moveTo>
                    <a:pt x="0" y="0"/>
                  </a:moveTo>
                  <a:lnTo>
                    <a:pt x="756184" y="0"/>
                  </a:lnTo>
                  <a:lnTo>
                    <a:pt x="756184" y="718375"/>
                  </a:lnTo>
                  <a:lnTo>
                    <a:pt x="0" y="71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5168" y="-123825"/>
              <a:ext cx="524540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94934" y="43281"/>
              <a:ext cx="406537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9876" y="1225405"/>
              <a:ext cx="1479687" cy="76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8867" y="1157645"/>
            <a:ext cx="9282003" cy="9282003"/>
          </a:xfrm>
          <a:custGeom>
            <a:avLst/>
            <a:gdLst/>
            <a:ahLst/>
            <a:cxnLst/>
            <a:rect l="l" t="t" r="r" b="b"/>
            <a:pathLst>
              <a:path w="9282003" h="9282003">
                <a:moveTo>
                  <a:pt x="0" y="0"/>
                </a:moveTo>
                <a:lnTo>
                  <a:pt x="9282002" y="0"/>
                </a:lnTo>
                <a:lnTo>
                  <a:pt x="9282002" y="9282003"/>
                </a:lnTo>
                <a:lnTo>
                  <a:pt x="0" y="9282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566885" h="12670707">
                <a:moveTo>
                  <a:pt x="0" y="0"/>
                </a:moveTo>
                <a:lnTo>
                  <a:pt x="18566884" y="0"/>
                </a:lnTo>
                <a:lnTo>
                  <a:pt x="18566884" y="12670707"/>
                </a:lnTo>
                <a:lnTo>
                  <a:pt x="0" y="12670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</a:blip>
            <a:stretch>
              <a:fillRect t="-1953" r="-6232" b="-195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2890495" y="9286875"/>
            <a:ext cx="4958746" cy="469590"/>
            <a:chOff x="0" y="0"/>
            <a:chExt cx="4903221" cy="4643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03221" cy="464332"/>
            </a:xfrm>
            <a:custGeom>
              <a:avLst/>
              <a:gdLst/>
              <a:ahLst/>
              <a:cxnLst/>
              <a:rect l="l" t="t" r="r" b="b"/>
              <a:pathLst>
                <a:path w="4903221" h="464332">
                  <a:moveTo>
                    <a:pt x="64012" y="0"/>
                  </a:moveTo>
                  <a:lnTo>
                    <a:pt x="4839209" y="0"/>
                  </a:lnTo>
                  <a:cubicBezTo>
                    <a:pt x="4874562" y="0"/>
                    <a:pt x="4903221" y="28659"/>
                    <a:pt x="4903221" y="64012"/>
                  </a:cubicBezTo>
                  <a:lnTo>
                    <a:pt x="4903221" y="400320"/>
                  </a:lnTo>
                  <a:cubicBezTo>
                    <a:pt x="4903221" y="417297"/>
                    <a:pt x="4896477" y="433578"/>
                    <a:pt x="4884472" y="445583"/>
                  </a:cubicBezTo>
                  <a:cubicBezTo>
                    <a:pt x="4872468" y="457588"/>
                    <a:pt x="4856186" y="464332"/>
                    <a:pt x="4839209" y="464332"/>
                  </a:cubicBezTo>
                  <a:lnTo>
                    <a:pt x="64012" y="464332"/>
                  </a:lnTo>
                  <a:cubicBezTo>
                    <a:pt x="28659" y="464332"/>
                    <a:pt x="0" y="435673"/>
                    <a:pt x="0" y="400320"/>
                  </a:cubicBezTo>
                  <a:lnTo>
                    <a:pt x="0" y="64012"/>
                  </a:lnTo>
                  <a:cubicBezTo>
                    <a:pt x="0" y="28659"/>
                    <a:pt x="28659" y="0"/>
                    <a:pt x="6401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903221" cy="464332"/>
            </a:xfrm>
            <a:prstGeom prst="rect">
              <a:avLst/>
            </a:prstGeom>
          </p:spPr>
          <p:txBody>
            <a:bodyPr lIns="11301" tIns="11301" rIns="11301" bIns="11301" rtlCol="0" anchor="ctr"/>
            <a:lstStyle/>
            <a:p>
              <a:pPr algn="ctr">
                <a:lnSpc>
                  <a:spcPts val="2672"/>
                </a:lnSpc>
              </a:pPr>
              <a:r>
                <a:rPr lang="en-US" sz="2227">
                  <a:solidFill>
                    <a:srgbClr val="05397D"/>
                  </a:solidFill>
                  <a:latin typeface="Helios"/>
                  <a:ea typeface="Helios"/>
                  <a:cs typeface="Helios"/>
                  <a:sym typeface="Helios"/>
                </a:rPr>
                <a:t>Art. 37, </a:t>
              </a:r>
              <a:r>
                <a:rPr lang="en-US" sz="2227" i="1">
                  <a:solidFill>
                    <a:srgbClr val="05397D"/>
                  </a:solidFill>
                  <a:latin typeface="Helios Italics"/>
                  <a:ea typeface="Helios Italics"/>
                  <a:cs typeface="Helios Italics"/>
                  <a:sym typeface="Helios Italics"/>
                </a:rPr>
                <a:t>caput</a:t>
              </a:r>
              <a:r>
                <a:rPr lang="en-US" sz="2227">
                  <a:solidFill>
                    <a:srgbClr val="05397D"/>
                  </a:solidFill>
                  <a:latin typeface="Helios"/>
                  <a:ea typeface="Helios"/>
                  <a:cs typeface="Helios"/>
                  <a:sym typeface="Helios"/>
                </a:rPr>
                <a:t>, da CF/1988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2065942" y="2212238"/>
            <a:ext cx="6821130" cy="6960337"/>
          </a:xfrm>
          <a:custGeom>
            <a:avLst/>
            <a:gdLst/>
            <a:ahLst/>
            <a:cxnLst/>
            <a:rect l="l" t="t" r="r" b="b"/>
            <a:pathLst>
              <a:path w="6821130" h="6960337">
                <a:moveTo>
                  <a:pt x="0" y="0"/>
                </a:moveTo>
                <a:lnTo>
                  <a:pt x="6821130" y="0"/>
                </a:lnTo>
                <a:lnTo>
                  <a:pt x="6821130" y="6960337"/>
                </a:lnTo>
                <a:lnTo>
                  <a:pt x="0" y="6960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3355951" y="37412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5123440" y="5798646"/>
            <a:ext cx="602189" cy="215283"/>
          </a:xfrm>
          <a:custGeom>
            <a:avLst/>
            <a:gdLst/>
            <a:ahLst/>
            <a:cxnLst/>
            <a:rect l="l" t="t" r="r" b="b"/>
            <a:pathLst>
              <a:path w="602189" h="215283">
                <a:moveTo>
                  <a:pt x="0" y="0"/>
                </a:moveTo>
                <a:lnTo>
                  <a:pt x="602189" y="0"/>
                </a:lnTo>
                <a:lnTo>
                  <a:pt x="602189" y="215283"/>
                </a:lnTo>
                <a:lnTo>
                  <a:pt x="0" y="215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6561648" y="6175588"/>
            <a:ext cx="947651" cy="972033"/>
          </a:xfrm>
          <a:custGeom>
            <a:avLst/>
            <a:gdLst/>
            <a:ahLst/>
            <a:cxnLst/>
            <a:rect l="l" t="t" r="r" b="b"/>
            <a:pathLst>
              <a:path w="947651" h="972033">
                <a:moveTo>
                  <a:pt x="0" y="0"/>
                </a:moveTo>
                <a:lnTo>
                  <a:pt x="947652" y="0"/>
                </a:lnTo>
                <a:lnTo>
                  <a:pt x="947652" y="972034"/>
                </a:lnTo>
                <a:lnTo>
                  <a:pt x="0" y="972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732256" y="509431"/>
            <a:ext cx="16823488" cy="1815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5"/>
              </a:lnSpc>
            </a:pPr>
            <a:r>
              <a:rPr lang="en-US" sz="604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ATUAÇÃO E RESPONSABILIZAÇÃO DOS AGENTES PÚBLICOS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58519" y="5076825"/>
            <a:ext cx="7248431" cy="426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b="1">
                <a:solidFill>
                  <a:srgbClr val="05397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RESPONSABILIDADE:</a:t>
            </a:r>
          </a:p>
          <a:p>
            <a:pPr algn="l">
              <a:lnSpc>
                <a:spcPts val="1263"/>
              </a:lnSpc>
            </a:pPr>
            <a:endParaRPr lang="en-US" sz="3002" b="1">
              <a:solidFill>
                <a:srgbClr val="05397D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75447" lvl="1" indent="-237724" algn="l">
              <a:lnSpc>
                <a:spcPts val="3083"/>
              </a:lnSpc>
              <a:buFont typeface="Arial"/>
              <a:buChar char="•"/>
            </a:pPr>
            <a:r>
              <a:rPr lang="en-US" sz="2202" b="1">
                <a:solidFill>
                  <a:srgbClr val="25508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ADMINISTRATIVA </a:t>
            </a:r>
          </a:p>
          <a:p>
            <a:pPr algn="just">
              <a:lnSpc>
                <a:spcPts val="2663"/>
              </a:lnSpc>
            </a:pPr>
            <a:r>
              <a:rPr lang="en-US" sz="1902">
                <a:solidFill>
                  <a:srgbClr val="255089"/>
                </a:solidFill>
                <a:latin typeface="Open Sauce"/>
                <a:ea typeface="Open Sauce"/>
                <a:cs typeface="Open Sauce"/>
                <a:sym typeface="Open Sauce"/>
              </a:rPr>
              <a:t>(infração administrativa - sindicância ou processo administrativo - processo sancionatório);</a:t>
            </a:r>
          </a:p>
          <a:p>
            <a:pPr algn="l">
              <a:lnSpc>
                <a:spcPts val="1263"/>
              </a:lnSpc>
            </a:pPr>
            <a:endParaRPr lang="en-US" sz="1902">
              <a:solidFill>
                <a:srgbClr val="255089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75447" lvl="1" indent="-237724" algn="l">
              <a:lnSpc>
                <a:spcPts val="3083"/>
              </a:lnSpc>
              <a:buFont typeface="Arial"/>
              <a:buChar char="•"/>
            </a:pPr>
            <a:r>
              <a:rPr lang="en-US" sz="2202" b="1">
                <a:solidFill>
                  <a:srgbClr val="25508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CIVIL</a:t>
            </a:r>
          </a:p>
          <a:p>
            <a:pPr algn="l">
              <a:lnSpc>
                <a:spcPts val="2663"/>
              </a:lnSpc>
            </a:pPr>
            <a:r>
              <a:rPr lang="en-US" sz="1902">
                <a:solidFill>
                  <a:srgbClr val="255089"/>
                </a:solidFill>
                <a:latin typeface="Open Sauce"/>
                <a:ea typeface="Open Sauce"/>
                <a:cs typeface="Open Sauce"/>
                <a:sym typeface="Open Sauce"/>
              </a:rPr>
              <a:t>(improbidade administrativa);</a:t>
            </a:r>
          </a:p>
          <a:p>
            <a:pPr algn="l">
              <a:lnSpc>
                <a:spcPts val="1263"/>
              </a:lnSpc>
            </a:pPr>
            <a:endParaRPr lang="en-US" sz="1902">
              <a:solidFill>
                <a:srgbClr val="255089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475447" lvl="1" indent="-237724" algn="l">
              <a:lnSpc>
                <a:spcPts val="3083"/>
              </a:lnSpc>
              <a:buFont typeface="Arial"/>
              <a:buChar char="•"/>
            </a:pPr>
            <a:r>
              <a:rPr lang="en-US" sz="2202" b="1">
                <a:solidFill>
                  <a:srgbClr val="25508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PENAL:</a:t>
            </a:r>
          </a:p>
          <a:p>
            <a:pPr algn="just">
              <a:lnSpc>
                <a:spcPts val="2663"/>
              </a:lnSpc>
            </a:pPr>
            <a:r>
              <a:rPr lang="en-US" sz="1902">
                <a:solidFill>
                  <a:srgbClr val="255089"/>
                </a:solidFill>
                <a:latin typeface="Open Sauce"/>
                <a:ea typeface="Open Sauce"/>
                <a:cs typeface="Open Sauce"/>
                <a:sym typeface="Open Sauce"/>
              </a:rPr>
              <a:t>(crimes contra a administração pública, entre outros).</a:t>
            </a:r>
          </a:p>
          <a:p>
            <a:pPr algn="l">
              <a:lnSpc>
                <a:spcPts val="3083"/>
              </a:lnSpc>
            </a:pPr>
            <a:endParaRPr lang="en-US" sz="1902">
              <a:solidFill>
                <a:srgbClr val="255089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083"/>
              </a:lnSpc>
            </a:pPr>
            <a:endParaRPr lang="en-US" sz="1902">
              <a:solidFill>
                <a:srgbClr val="255089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53874" y="2354314"/>
            <a:ext cx="1651253" cy="1417586"/>
            <a:chOff x="0" y="-114300"/>
            <a:chExt cx="2201670" cy="1890114"/>
          </a:xfrm>
        </p:grpSpPr>
        <p:sp>
          <p:nvSpPr>
            <p:cNvPr id="14" name="TextBox 14"/>
            <p:cNvSpPr txBox="1"/>
            <p:nvPr/>
          </p:nvSpPr>
          <p:spPr>
            <a:xfrm>
              <a:off x="1160056" y="35400"/>
              <a:ext cx="364193" cy="1342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81"/>
                </a:lnSpc>
                <a:spcBef>
                  <a:spcPct val="0"/>
                </a:spcBef>
              </a:pPr>
              <a:r>
                <a:rPr lang="en-US" sz="605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249012"/>
              <a:ext cx="888876" cy="1075796"/>
            </a:xfrm>
            <a:custGeom>
              <a:avLst/>
              <a:gdLst/>
              <a:ahLst/>
              <a:cxnLst/>
              <a:rect l="l" t="t" r="r" b="b"/>
              <a:pathLst>
                <a:path w="888876" h="1075796">
                  <a:moveTo>
                    <a:pt x="0" y="0"/>
                  </a:moveTo>
                  <a:lnTo>
                    <a:pt x="888876" y="0"/>
                  </a:lnTo>
                  <a:lnTo>
                    <a:pt x="888876" y="1075796"/>
                  </a:lnTo>
                  <a:lnTo>
                    <a:pt x="0" y="1075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524249" y="827464"/>
              <a:ext cx="677421" cy="643551"/>
            </a:xfrm>
            <a:custGeom>
              <a:avLst/>
              <a:gdLst/>
              <a:ahLst/>
              <a:cxnLst/>
              <a:rect l="l" t="t" r="r" b="b"/>
              <a:pathLst>
                <a:path w="677421" h="643550">
                  <a:moveTo>
                    <a:pt x="0" y="0"/>
                  </a:moveTo>
                  <a:lnTo>
                    <a:pt x="677421" y="0"/>
                  </a:lnTo>
                  <a:lnTo>
                    <a:pt x="677421" y="643550"/>
                  </a:lnTo>
                  <a:lnTo>
                    <a:pt x="0" y="643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94428" y="-114300"/>
              <a:ext cx="469905" cy="1342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81"/>
                </a:lnSpc>
                <a:spcBef>
                  <a:spcPct val="0"/>
                </a:spcBef>
              </a:pPr>
              <a:r>
                <a:rPr lang="en-US" sz="605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72701" y="1188474"/>
              <a:ext cx="1221124" cy="5873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73"/>
                </a:lnSpc>
                <a:spcBef>
                  <a:spcPct val="0"/>
                </a:spcBef>
              </a:pPr>
              <a:r>
                <a:rPr lang="en-US" sz="2552" b="1" dirty="0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58519" y="2876884"/>
            <a:ext cx="7582126" cy="144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3"/>
              </a:lnSpc>
            </a:pPr>
            <a:r>
              <a:rPr lang="en-US" sz="3002" b="1">
                <a:solidFill>
                  <a:srgbClr val="05397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OUTROS PRINCÍPIOS:</a:t>
            </a:r>
          </a:p>
          <a:p>
            <a:pPr algn="just">
              <a:lnSpc>
                <a:spcPts val="563"/>
              </a:lnSpc>
            </a:pPr>
            <a:endParaRPr lang="en-US" sz="3002" b="1">
              <a:solidFill>
                <a:srgbClr val="05397D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75446" lvl="1" indent="-237723" algn="just">
              <a:lnSpc>
                <a:spcPts val="3479"/>
              </a:lnSpc>
              <a:buFont typeface="Arial"/>
              <a:buChar char="•"/>
            </a:pPr>
            <a:r>
              <a:rPr lang="en-US" sz="2202">
                <a:solidFill>
                  <a:srgbClr val="255089"/>
                </a:solidFill>
                <a:latin typeface="Open Sauce"/>
                <a:ea typeface="Open Sauce"/>
                <a:cs typeface="Open Sauce"/>
                <a:sym typeface="Open Sauce"/>
              </a:rPr>
              <a:t>Razoabilidade;</a:t>
            </a:r>
          </a:p>
          <a:p>
            <a:pPr marL="475446" lvl="1" indent="-237723" algn="just">
              <a:lnSpc>
                <a:spcPts val="3479"/>
              </a:lnSpc>
              <a:buFont typeface="Arial"/>
              <a:buChar char="•"/>
            </a:pPr>
            <a:r>
              <a:rPr lang="en-US" sz="2202">
                <a:solidFill>
                  <a:srgbClr val="255089"/>
                </a:solidFill>
                <a:latin typeface="Open Sauce"/>
                <a:ea typeface="Open Sauce"/>
                <a:cs typeface="Open Sauce"/>
                <a:sym typeface="Open Sauce"/>
              </a:rPr>
              <a:t>Proporcionalidade.</a:t>
            </a:r>
          </a:p>
        </p:txBody>
      </p:sp>
      <p:sp>
        <p:nvSpPr>
          <p:cNvPr id="20" name="TextBox 20"/>
          <p:cNvSpPr txBox="1"/>
          <p:nvPr/>
        </p:nvSpPr>
        <p:spPr>
          <a:xfrm rot="829084">
            <a:off x="5074868" y="3009435"/>
            <a:ext cx="1941230" cy="448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2743" b="1">
                <a:solidFill>
                  <a:srgbClr val="05397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Legalidade</a:t>
            </a:r>
          </a:p>
        </p:txBody>
      </p:sp>
      <p:sp>
        <p:nvSpPr>
          <p:cNvPr id="21" name="TextBox 21"/>
          <p:cNvSpPr txBox="1"/>
          <p:nvPr/>
        </p:nvSpPr>
        <p:spPr>
          <a:xfrm rot="5891106">
            <a:off x="6556291" y="5850017"/>
            <a:ext cx="2596389" cy="511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3"/>
              </a:lnSpc>
            </a:pPr>
            <a:r>
              <a:rPr lang="en-US" sz="2543" b="1">
                <a:solidFill>
                  <a:srgbClr val="05397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Impessoalidade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57250" y="5091900"/>
            <a:ext cx="9134569" cy="922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4"/>
              </a:lnSpc>
            </a:pPr>
            <a:r>
              <a:rPr lang="en-US" sz="2702" b="1">
                <a:solidFill>
                  <a:srgbClr val="05397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AGENTES PÚBLICOS</a:t>
            </a:r>
          </a:p>
          <a:p>
            <a:pPr algn="ctr">
              <a:lnSpc>
                <a:spcPts val="3100"/>
              </a:lnSpc>
            </a:pPr>
            <a:r>
              <a:rPr lang="en-US" sz="1902" b="1">
                <a:solidFill>
                  <a:srgbClr val="05397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(ATOS            LIMPE)</a:t>
            </a:r>
          </a:p>
        </p:txBody>
      </p:sp>
      <p:sp>
        <p:nvSpPr>
          <p:cNvPr id="23" name="TextBox 23"/>
          <p:cNvSpPr txBox="1"/>
          <p:nvPr/>
        </p:nvSpPr>
        <p:spPr>
          <a:xfrm rot="-3852870">
            <a:off x="2527720" y="4226271"/>
            <a:ext cx="1707922" cy="42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2743" b="1">
                <a:solidFill>
                  <a:srgbClr val="05397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Eficiência</a:t>
            </a:r>
          </a:p>
        </p:txBody>
      </p:sp>
      <p:sp>
        <p:nvSpPr>
          <p:cNvPr id="24" name="TextBox 24"/>
          <p:cNvSpPr txBox="1"/>
          <p:nvPr/>
        </p:nvSpPr>
        <p:spPr>
          <a:xfrm rot="-1124524">
            <a:off x="5172115" y="7739207"/>
            <a:ext cx="1956235" cy="59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5397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Moralidade</a:t>
            </a:r>
          </a:p>
        </p:txBody>
      </p:sp>
      <p:sp>
        <p:nvSpPr>
          <p:cNvPr id="25" name="TextBox 25"/>
          <p:cNvSpPr txBox="1"/>
          <p:nvPr/>
        </p:nvSpPr>
        <p:spPr>
          <a:xfrm rot="3057327">
            <a:off x="2465894" y="6783283"/>
            <a:ext cx="2074811" cy="618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b="1">
                <a:solidFill>
                  <a:srgbClr val="05397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Publicidade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7259300" y="9205799"/>
            <a:ext cx="774826" cy="771751"/>
            <a:chOff x="0" y="0"/>
            <a:chExt cx="1033101" cy="102900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3145" cy="1028954"/>
            </a:xfrm>
            <a:custGeom>
              <a:avLst/>
              <a:gdLst/>
              <a:ahLst/>
              <a:cxnLst/>
              <a:rect l="l" t="t" r="r" b="b"/>
              <a:pathLst>
                <a:path w="1033145" h="1028954">
                  <a:moveTo>
                    <a:pt x="0" y="0"/>
                  </a:moveTo>
                  <a:lnTo>
                    <a:pt x="1033145" y="0"/>
                  </a:lnTo>
                  <a:lnTo>
                    <a:pt x="1033145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50000"/>
              </a:blip>
              <a:stretch>
                <a:fillRect t="-199" r="4" b="-20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90744" y="8329527"/>
            <a:ext cx="10663711" cy="1972787"/>
          </a:xfrm>
          <a:custGeom>
            <a:avLst/>
            <a:gdLst/>
            <a:ahLst/>
            <a:cxnLst/>
            <a:rect l="l" t="t" r="r" b="b"/>
            <a:pathLst>
              <a:path w="10663711" h="1972787">
                <a:moveTo>
                  <a:pt x="0" y="0"/>
                </a:moveTo>
                <a:lnTo>
                  <a:pt x="10663711" y="0"/>
                </a:lnTo>
                <a:lnTo>
                  <a:pt x="10663711" y="1972787"/>
                </a:lnTo>
                <a:lnTo>
                  <a:pt x="0" y="1972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222379" y="680196"/>
            <a:ext cx="1843242" cy="1492577"/>
            <a:chOff x="0" y="0"/>
            <a:chExt cx="2457656" cy="1990103"/>
          </a:xfrm>
        </p:grpSpPr>
        <p:sp>
          <p:nvSpPr>
            <p:cNvPr id="4" name="Freeform 4"/>
            <p:cNvSpPr/>
            <p:nvPr/>
          </p:nvSpPr>
          <p:spPr>
            <a:xfrm>
              <a:off x="0" y="277965"/>
              <a:ext cx="992225" cy="1200878"/>
            </a:xfrm>
            <a:custGeom>
              <a:avLst/>
              <a:gdLst/>
              <a:ahLst/>
              <a:cxnLst/>
              <a:rect l="l" t="t" r="r" b="b"/>
              <a:pathLst>
                <a:path w="992225" h="1200878">
                  <a:moveTo>
                    <a:pt x="0" y="0"/>
                  </a:moveTo>
                  <a:lnTo>
                    <a:pt x="992225" y="0"/>
                  </a:lnTo>
                  <a:lnTo>
                    <a:pt x="992225" y="1200877"/>
                  </a:lnTo>
                  <a:lnTo>
                    <a:pt x="0" y="12008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Freeform 5"/>
            <p:cNvSpPr/>
            <p:nvPr/>
          </p:nvSpPr>
          <p:spPr>
            <a:xfrm>
              <a:off x="1701472" y="803372"/>
              <a:ext cx="756184" cy="718375"/>
            </a:xfrm>
            <a:custGeom>
              <a:avLst/>
              <a:gdLst/>
              <a:ahLst/>
              <a:cxnLst/>
              <a:rect l="l" t="t" r="r" b="b"/>
              <a:pathLst>
                <a:path w="756184" h="718375">
                  <a:moveTo>
                    <a:pt x="0" y="0"/>
                  </a:moveTo>
                  <a:lnTo>
                    <a:pt x="756184" y="0"/>
                  </a:lnTo>
                  <a:lnTo>
                    <a:pt x="756184" y="718375"/>
                  </a:lnTo>
                  <a:lnTo>
                    <a:pt x="0" y="718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75168" y="-123825"/>
              <a:ext cx="524540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94934" y="43281"/>
              <a:ext cx="406537" cy="1494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68"/>
                </a:lnSpc>
                <a:spcBef>
                  <a:spcPct val="0"/>
                </a:spcBef>
              </a:pPr>
              <a:r>
                <a:rPr lang="en-US" sz="6762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9876" y="1225405"/>
              <a:ext cx="1479687" cy="76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395469" y="4964216"/>
            <a:ext cx="3365312" cy="3365312"/>
          </a:xfrm>
          <a:custGeom>
            <a:avLst/>
            <a:gdLst/>
            <a:ahLst/>
            <a:cxnLst/>
            <a:rect l="l" t="t" r="r" b="b"/>
            <a:pathLst>
              <a:path w="3365312" h="3365312">
                <a:moveTo>
                  <a:pt x="0" y="0"/>
                </a:moveTo>
                <a:lnTo>
                  <a:pt x="3365312" y="0"/>
                </a:lnTo>
                <a:lnTo>
                  <a:pt x="3365312" y="3365311"/>
                </a:lnTo>
                <a:lnTo>
                  <a:pt x="0" y="33653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11055762" y="4679318"/>
            <a:ext cx="6203538" cy="3049197"/>
            <a:chOff x="0" y="0"/>
            <a:chExt cx="749300" cy="368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49300" cy="368300"/>
            </a:xfrm>
            <a:custGeom>
              <a:avLst/>
              <a:gdLst/>
              <a:ahLst/>
              <a:cxnLst/>
              <a:rect l="l" t="t" r="r" b="b"/>
              <a:pathLst>
                <a:path w="749300" h="368300">
                  <a:moveTo>
                    <a:pt x="302595" y="0"/>
                  </a:moveTo>
                  <a:cubicBezTo>
                    <a:pt x="374793" y="0"/>
                    <a:pt x="438128" y="31965"/>
                    <a:pt x="473774" y="80008"/>
                  </a:cubicBezTo>
                  <a:cubicBezTo>
                    <a:pt x="505094" y="62401"/>
                    <a:pt x="543878" y="57997"/>
                    <a:pt x="580502" y="71168"/>
                  </a:cubicBezTo>
                  <a:cubicBezTo>
                    <a:pt x="621377" y="85869"/>
                    <a:pt x="649916" y="119006"/>
                    <a:pt x="659931" y="157438"/>
                  </a:cubicBezTo>
                  <a:cubicBezTo>
                    <a:pt x="710698" y="166149"/>
                    <a:pt x="749297" y="209658"/>
                    <a:pt x="749300" y="262058"/>
                  </a:cubicBezTo>
                  <a:cubicBezTo>
                    <a:pt x="749300" y="320733"/>
                    <a:pt x="700914" y="368299"/>
                    <a:pt x="641228" y="368300"/>
                  </a:cubicBezTo>
                  <a:lnTo>
                    <a:pt x="108072" y="368300"/>
                  </a:lnTo>
                  <a:cubicBezTo>
                    <a:pt x="44877" y="368299"/>
                    <a:pt x="0" y="326606"/>
                    <a:pt x="0" y="262058"/>
                  </a:cubicBezTo>
                  <a:cubicBezTo>
                    <a:pt x="3" y="205539"/>
                    <a:pt x="44902" y="159334"/>
                    <a:pt x="101548" y="156017"/>
                  </a:cubicBezTo>
                  <a:cubicBezTo>
                    <a:pt x="109980" y="68673"/>
                    <a:pt x="196766" y="3"/>
                    <a:pt x="30259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42000"/>
                  </a:srgbClr>
                </a:gs>
                <a:gs pos="100000">
                  <a:srgbClr val="737373">
                    <a:alpha val="4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15875"/>
              <a:ext cx="469900" cy="352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2431448"/>
            <a:ext cx="16306811" cy="189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0"/>
              </a:lnSpc>
            </a:pPr>
            <a:r>
              <a:rPr lang="en-US" sz="6294">
                <a:solidFill>
                  <a:srgbClr val="000000"/>
                </a:solidFill>
                <a:latin typeface="Lovelo"/>
                <a:ea typeface="Lovelo"/>
                <a:cs typeface="Lovelo"/>
                <a:sym typeface="Lovelo"/>
              </a:rPr>
              <a:t>rISCOs DE VIOLAÇÃO AOS PRINCÍPIOS ÉTICOS - PDDE PAULISTA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1776" y="5153025"/>
            <a:ext cx="2195618" cy="862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9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Unidade de Ensino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60781" y="5181600"/>
            <a:ext cx="909796" cy="505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  <a:spcBef>
                <a:spcPct val="0"/>
              </a:spcBef>
            </a:pPr>
            <a:r>
              <a:rPr lang="en-US" sz="29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APM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56167" y="5248275"/>
            <a:ext cx="1605816" cy="72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7"/>
              </a:lnSpc>
            </a:pPr>
            <a:r>
              <a:rPr lang="en-US" sz="24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Receita Pública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96049" y="7457521"/>
            <a:ext cx="1585145" cy="929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9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Agente Público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51256" y="7671365"/>
            <a:ext cx="2304506" cy="505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48"/>
              </a:lnSpc>
              <a:spcBef>
                <a:spcPct val="0"/>
              </a:spcBef>
            </a:pPr>
            <a:r>
              <a:rPr lang="en-US" sz="29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Contratados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70543" y="5444006"/>
            <a:ext cx="6203538" cy="200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8"/>
              </a:lnSpc>
            </a:pPr>
            <a:r>
              <a:rPr lang="en-US" sz="28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Impessoalidade,</a:t>
            </a:r>
          </a:p>
          <a:p>
            <a:pPr algn="ctr">
              <a:lnSpc>
                <a:spcPts val="4008"/>
              </a:lnSpc>
            </a:pPr>
            <a:r>
              <a:rPr lang="en-US" sz="28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                              Moralidade,</a:t>
            </a:r>
          </a:p>
          <a:p>
            <a:pPr algn="ctr">
              <a:lnSpc>
                <a:spcPts val="4008"/>
              </a:lnSpc>
            </a:pPr>
            <a:r>
              <a:rPr lang="en-US" sz="28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Conflito de interesses, </a:t>
            </a:r>
          </a:p>
          <a:p>
            <a:pPr algn="ctr">
              <a:lnSpc>
                <a:spcPts val="4008"/>
              </a:lnSpc>
              <a:spcBef>
                <a:spcPct val="0"/>
              </a:spcBef>
            </a:pPr>
            <a:r>
              <a:rPr lang="en-US" sz="2863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                                   Isonomia,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779971" h="10838202">
                <a:moveTo>
                  <a:pt x="0" y="0"/>
                </a:moveTo>
                <a:lnTo>
                  <a:pt x="18779971" y="0"/>
                </a:lnTo>
                <a:lnTo>
                  <a:pt x="18779971" y="10838202"/>
                </a:lnTo>
                <a:lnTo>
                  <a:pt x="0" y="108382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t="-466" b="-46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2028368" y="565729"/>
            <a:ext cx="15230932" cy="8692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Código Penal </a:t>
            </a:r>
            <a:r>
              <a:rPr lang="en-US" sz="23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(Decreto-Lei n.º 2.848/1940 - Arts. 312 a 359-H - crimes contra a Administração Pública)</a:t>
            </a: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</a:t>
            </a:r>
          </a:p>
          <a:p>
            <a:pPr algn="l">
              <a:lnSpc>
                <a:spcPts val="3474"/>
              </a:lnSpc>
            </a:pP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Lei n.º 8.429/1992 </a:t>
            </a:r>
            <a:r>
              <a:rPr lang="en-US" sz="23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(alterada pela Lei n.º 14.230/2021 - Improbidade Administrativa</a:t>
            </a: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), Lei n.º 12.846/2013 </a:t>
            </a:r>
            <a:r>
              <a:rPr lang="en-US" sz="23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(anticorrupção)</a:t>
            </a: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, Lei n.º 14.133/2021 </a:t>
            </a:r>
            <a:r>
              <a:rPr lang="en-US" sz="2363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(Licitações e Contratos Administrativos).</a:t>
            </a:r>
          </a:p>
          <a:p>
            <a:pPr algn="l">
              <a:lnSpc>
                <a:spcPts val="3474"/>
              </a:lnSpc>
            </a:pPr>
            <a:endParaRPr lang="en-US" sz="2363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l">
              <a:lnSpc>
                <a:spcPts val="3474"/>
              </a:lnSpc>
            </a:pP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Decreto Estadual n.º 69.122/2024: </a:t>
            </a:r>
            <a:r>
              <a:rPr lang="en-US" sz="2363" i="1">
                <a:solidFill>
                  <a:srgbClr val="000000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Dispõe sobre a apuração preliminar, atinente à prática de assédio moral, assédio sexual, conduta discriminatória e enriquecimento ilícito, por agente público, no âmbito da Administração Pública estadual e o termo de ajustamento de conduta. </a:t>
            </a:r>
          </a:p>
          <a:p>
            <a:pPr algn="l">
              <a:lnSpc>
                <a:spcPts val="3474"/>
              </a:lnSpc>
            </a:pPr>
            <a:endParaRPr lang="en-US" sz="2363" i="1">
              <a:solidFill>
                <a:srgbClr val="000000"/>
              </a:solidFill>
              <a:latin typeface="Open Sans 2 Italics"/>
              <a:ea typeface="Open Sans 2 Italics"/>
              <a:cs typeface="Open Sans 2 Italics"/>
              <a:sym typeface="Open Sans 2 Italics"/>
            </a:endParaRPr>
          </a:p>
          <a:p>
            <a:pPr algn="l">
              <a:lnSpc>
                <a:spcPts val="3474"/>
              </a:lnSpc>
            </a:pPr>
            <a:r>
              <a:rPr lang="en-US" sz="23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Decreto Estadual n.º 69.328/2025: </a:t>
            </a:r>
            <a:r>
              <a:rPr lang="en-US" sz="2363" i="1">
                <a:solidFill>
                  <a:srgbClr val="000000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aprova o Código de Ética da Administração Pública direta e autárquica do Estado de São Paulo.</a:t>
            </a:r>
          </a:p>
          <a:p>
            <a:pPr algn="l">
              <a:lnSpc>
                <a:spcPts val="3327"/>
              </a:lnSpc>
            </a:pPr>
            <a:endParaRPr lang="en-US" sz="2363" i="1">
              <a:solidFill>
                <a:srgbClr val="000000"/>
              </a:solidFill>
              <a:latin typeface="Open Sans 2 Italics"/>
              <a:ea typeface="Open Sans 2 Italics"/>
              <a:cs typeface="Open Sans 2 Italics"/>
              <a:sym typeface="Open Sans 2 Italics"/>
            </a:endParaRPr>
          </a:p>
          <a:p>
            <a:pPr algn="l">
              <a:lnSpc>
                <a:spcPts val="3327"/>
              </a:lnSpc>
            </a:pPr>
            <a:r>
              <a:rPr lang="en-US" sz="22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Decreto Estadual n.º 69.474, de 10 DE ABRIL de 2025: </a:t>
            </a:r>
            <a:r>
              <a:rPr lang="en-US" sz="2263" i="1">
                <a:solidFill>
                  <a:srgbClr val="000000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dispõe sobre o conflito de interesses no âmbito da Administração Pública direta e autárquica.</a:t>
            </a:r>
          </a:p>
          <a:p>
            <a:pPr algn="l">
              <a:lnSpc>
                <a:spcPts val="3327"/>
              </a:lnSpc>
            </a:pPr>
            <a:endParaRPr lang="en-US" sz="2263" i="1">
              <a:solidFill>
                <a:srgbClr val="000000"/>
              </a:solidFill>
              <a:latin typeface="Open Sans 2 Italics"/>
              <a:ea typeface="Open Sans 2 Italics"/>
              <a:cs typeface="Open Sans 2 Italics"/>
              <a:sym typeface="Open Sans 2 Italics"/>
            </a:endParaRPr>
          </a:p>
          <a:p>
            <a:pPr algn="l">
              <a:lnSpc>
                <a:spcPts val="3327"/>
              </a:lnSpc>
            </a:pPr>
            <a:r>
              <a:rPr lang="en-US" sz="22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Decreto Estadual n.º 69.475, de 10 DE ABRIL de 2025: </a:t>
            </a:r>
            <a:r>
              <a:rPr lang="en-US" sz="2263" i="1">
                <a:solidFill>
                  <a:srgbClr val="000000"/>
                </a:solidFill>
                <a:latin typeface="Open Sans 2 Italics"/>
                <a:ea typeface="Open Sans 2 Italics"/>
                <a:cs typeface="Open Sans 2 Italics"/>
                <a:sym typeface="Open Sans 2 Italics"/>
              </a:rPr>
              <a:t>dispõe sobre a divulgação de compromissos públicos e a concessão de hospitalidades, brindes e presentes a agentes públicos da Administração Pública estadual.</a:t>
            </a:r>
          </a:p>
          <a:p>
            <a:pPr algn="l">
              <a:lnSpc>
                <a:spcPts val="3327"/>
              </a:lnSpc>
            </a:pPr>
            <a:endParaRPr lang="en-US" sz="2263" i="1">
              <a:solidFill>
                <a:srgbClr val="000000"/>
              </a:solidFill>
              <a:latin typeface="Open Sans 2 Italics"/>
              <a:ea typeface="Open Sans 2 Italics"/>
              <a:cs typeface="Open Sans 2 Italics"/>
              <a:sym typeface="Open Sans 2 Italics"/>
            </a:endParaRPr>
          </a:p>
          <a:p>
            <a:pPr algn="l">
              <a:lnSpc>
                <a:spcPts val="3327"/>
              </a:lnSpc>
            </a:pPr>
            <a:r>
              <a:rPr lang="en-US" sz="2263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Normas e Diretrizes do Centro Paula Souza</a:t>
            </a:r>
          </a:p>
          <a:p>
            <a:pPr algn="l">
              <a:lnSpc>
                <a:spcPts val="3916"/>
              </a:lnSpc>
            </a:pPr>
            <a:r>
              <a:rPr lang="en-US" sz="22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Regulamento Disciplinar dos Empregados Públicos do CEETEPS (Deliberação CEETEPS n.º 11/2015).</a:t>
            </a:r>
          </a:p>
          <a:p>
            <a:pPr algn="l">
              <a:lnSpc>
                <a:spcPts val="4207"/>
              </a:lnSpc>
            </a:pPr>
            <a:endParaRPr lang="en-US" sz="220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681760" y="8285699"/>
            <a:ext cx="1577540" cy="1277423"/>
            <a:chOff x="0" y="0"/>
            <a:chExt cx="2103387" cy="1703231"/>
          </a:xfrm>
        </p:grpSpPr>
        <p:sp>
          <p:nvSpPr>
            <p:cNvPr id="5" name="Freeform 5"/>
            <p:cNvSpPr/>
            <p:nvPr/>
          </p:nvSpPr>
          <p:spPr>
            <a:xfrm>
              <a:off x="0" y="237896"/>
              <a:ext cx="849197" cy="1027772"/>
            </a:xfrm>
            <a:custGeom>
              <a:avLst/>
              <a:gdLst/>
              <a:ahLst/>
              <a:cxnLst/>
              <a:rect l="l" t="t" r="r" b="b"/>
              <a:pathLst>
                <a:path w="849197" h="1027772">
                  <a:moveTo>
                    <a:pt x="0" y="0"/>
                  </a:moveTo>
                  <a:lnTo>
                    <a:pt x="849197" y="0"/>
                  </a:lnTo>
                  <a:lnTo>
                    <a:pt x="849197" y="1027772"/>
                  </a:lnTo>
                  <a:lnTo>
                    <a:pt x="0" y="102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456206" y="687567"/>
              <a:ext cx="647181" cy="614822"/>
            </a:xfrm>
            <a:custGeom>
              <a:avLst/>
              <a:gdLst/>
              <a:ahLst/>
              <a:cxnLst/>
              <a:rect l="l" t="t" r="r" b="b"/>
              <a:pathLst>
                <a:path w="647181" h="614822">
                  <a:moveTo>
                    <a:pt x="0" y="0"/>
                  </a:moveTo>
                  <a:lnTo>
                    <a:pt x="647181" y="0"/>
                  </a:lnTo>
                  <a:lnTo>
                    <a:pt x="647181" y="614821"/>
                  </a:lnTo>
                  <a:lnTo>
                    <a:pt x="0" y="61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63428" y="-114300"/>
              <a:ext cx="448928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08271" y="28718"/>
              <a:ext cx="347935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13405" y="1040525"/>
              <a:ext cx="1266392" cy="662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3"/>
                </a:lnSpc>
                <a:spcBef>
                  <a:spcPct val="0"/>
                </a:spcBef>
              </a:pPr>
              <a:r>
                <a:rPr lang="en-US" sz="2995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72913" y="1583638"/>
            <a:ext cx="8417621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Programa de Integridade do Centro Paula Souza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264772" y="4210050"/>
            <a:ext cx="9005302" cy="206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7"/>
              </a:lnSpc>
              <a:spcBef>
                <a:spcPct val="0"/>
              </a:spcBef>
            </a:pPr>
            <a:r>
              <a:rPr lang="en-US" sz="395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Fundamental para promover um ambiente de confiança, ética, respeito e transparência.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051939" y="1028700"/>
            <a:ext cx="1577540" cy="1277423"/>
            <a:chOff x="0" y="0"/>
            <a:chExt cx="2103387" cy="1703231"/>
          </a:xfrm>
        </p:grpSpPr>
        <p:sp>
          <p:nvSpPr>
            <p:cNvPr id="6" name="Freeform 6"/>
            <p:cNvSpPr/>
            <p:nvPr/>
          </p:nvSpPr>
          <p:spPr>
            <a:xfrm>
              <a:off x="0" y="237896"/>
              <a:ext cx="849197" cy="1027772"/>
            </a:xfrm>
            <a:custGeom>
              <a:avLst/>
              <a:gdLst/>
              <a:ahLst/>
              <a:cxnLst/>
              <a:rect l="l" t="t" r="r" b="b"/>
              <a:pathLst>
                <a:path w="849197" h="1027772">
                  <a:moveTo>
                    <a:pt x="0" y="0"/>
                  </a:moveTo>
                  <a:lnTo>
                    <a:pt x="849197" y="0"/>
                  </a:lnTo>
                  <a:lnTo>
                    <a:pt x="849197" y="1027772"/>
                  </a:lnTo>
                  <a:lnTo>
                    <a:pt x="0" y="1027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56206" y="687567"/>
              <a:ext cx="647181" cy="614822"/>
            </a:xfrm>
            <a:custGeom>
              <a:avLst/>
              <a:gdLst/>
              <a:ahLst/>
              <a:cxnLst/>
              <a:rect l="l" t="t" r="r" b="b"/>
              <a:pathLst>
                <a:path w="647181" h="614822">
                  <a:moveTo>
                    <a:pt x="0" y="0"/>
                  </a:moveTo>
                  <a:lnTo>
                    <a:pt x="647181" y="0"/>
                  </a:lnTo>
                  <a:lnTo>
                    <a:pt x="647181" y="614821"/>
                  </a:lnTo>
                  <a:lnTo>
                    <a:pt x="0" y="614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63428" y="-114300"/>
              <a:ext cx="448928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08271" y="28718"/>
              <a:ext cx="347935" cy="1287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03"/>
                </a:lnSpc>
                <a:spcBef>
                  <a:spcPct val="0"/>
                </a:spcBef>
              </a:pPr>
              <a:r>
                <a:rPr lang="en-US" sz="5788" b="1">
                  <a:solidFill>
                    <a:srgbClr val="000000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f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13405" y="1040525"/>
              <a:ext cx="1266392" cy="662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3"/>
                </a:lnSpc>
                <a:spcBef>
                  <a:spcPct val="0"/>
                </a:spcBef>
              </a:pPr>
              <a:r>
                <a:rPr lang="en-US" sz="2995" b="1">
                  <a:solidFill>
                    <a:srgbClr val="B3060A"/>
                  </a:solidFill>
                  <a:latin typeface="Ibarra Real Nova Bold"/>
                  <a:ea typeface="Ibarra Real Nova Bold"/>
                  <a:cs typeface="Ibarra Real Nova Bold"/>
                  <a:sym typeface="Ibarra Real Nova Bold"/>
                </a:rPr>
                <a:t>SUCI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12360" y="7729090"/>
            <a:ext cx="9794072" cy="67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7"/>
              </a:lnSpc>
              <a:spcBef>
                <a:spcPct val="0"/>
              </a:spcBef>
            </a:pPr>
            <a:r>
              <a:rPr lang="en-US" sz="3955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Superintendência de Integridade - UGI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1178</Words>
  <Application>Microsoft Office PowerPoint</Application>
  <PresentationFormat>Personalizar</PresentationFormat>
  <Paragraphs>157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Riscos de Integridade na Adm. Pública</dc:title>
  <cp:lastModifiedBy>Carlos Eduardo Pama Lopes</cp:lastModifiedBy>
  <cp:revision>13</cp:revision>
  <dcterms:created xsi:type="dcterms:W3CDTF">2006-08-16T00:00:00Z</dcterms:created>
  <dcterms:modified xsi:type="dcterms:W3CDTF">2026-01-27T15:02:01Z</dcterms:modified>
  <dc:identifier>DAG_IkzmhDk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380b4d-8a71-4241-982c-3816ad3ce8fc_Enabled">
    <vt:lpwstr>true</vt:lpwstr>
  </property>
  <property fmtid="{D5CDD505-2E9C-101B-9397-08002B2CF9AE}" pid="3" name="MSIP_Label_ff380b4d-8a71-4241-982c-3816ad3ce8fc_SetDate">
    <vt:lpwstr>2026-01-22T12:45:03Z</vt:lpwstr>
  </property>
  <property fmtid="{D5CDD505-2E9C-101B-9397-08002B2CF9AE}" pid="4" name="MSIP_Label_ff380b4d-8a71-4241-982c-3816ad3ce8fc_Method">
    <vt:lpwstr>Standard</vt:lpwstr>
  </property>
  <property fmtid="{D5CDD505-2E9C-101B-9397-08002B2CF9AE}" pid="5" name="MSIP_Label_ff380b4d-8a71-4241-982c-3816ad3ce8fc_Name">
    <vt:lpwstr>defa4170-0d19-0005-0004-bc88714345d2</vt:lpwstr>
  </property>
  <property fmtid="{D5CDD505-2E9C-101B-9397-08002B2CF9AE}" pid="6" name="MSIP_Label_ff380b4d-8a71-4241-982c-3816ad3ce8fc_SiteId">
    <vt:lpwstr>eabe64c5-68f5-4a76-8301-9577a679e449</vt:lpwstr>
  </property>
  <property fmtid="{D5CDD505-2E9C-101B-9397-08002B2CF9AE}" pid="7" name="MSIP_Label_ff380b4d-8a71-4241-982c-3816ad3ce8fc_ActionId">
    <vt:lpwstr>4dd39e5d-227d-4618-8016-b6ddc61ebb06</vt:lpwstr>
  </property>
  <property fmtid="{D5CDD505-2E9C-101B-9397-08002B2CF9AE}" pid="8" name="MSIP_Label_ff380b4d-8a71-4241-982c-3816ad3ce8fc_ContentBits">
    <vt:lpwstr>0</vt:lpwstr>
  </property>
  <property fmtid="{D5CDD505-2E9C-101B-9397-08002B2CF9AE}" pid="9" name="MSIP_Label_ff380b4d-8a71-4241-982c-3816ad3ce8fc_Tag">
    <vt:lpwstr>10, 3, 0, 1</vt:lpwstr>
  </property>
</Properties>
</file>