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8" r:id="rId2"/>
  </p:sldMasterIdLst>
  <p:notesMasterIdLst>
    <p:notesMasterId r:id="rId12"/>
  </p:notesMasterIdLst>
  <p:sldIdLst>
    <p:sldId id="25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42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3166C7A-2093-D6C3-1015-7D2F61716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316BF18-71C4-6DFB-3899-55975135C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36" y="5023717"/>
            <a:ext cx="7207212" cy="29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BC81048-106F-8A9F-3659-84DE7A50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1448" y="135281"/>
            <a:ext cx="518578" cy="2435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8052606"/>
            <a:ext cx="14630401" cy="1748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BA6CA09-CC7F-1786-B476-36C72373C4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375" y="135281"/>
            <a:ext cx="2252180" cy="1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052606"/>
            <a:ext cx="14630401" cy="174878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77005AB1-27D9-0AF0-A364-55A417713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1594" y="2309287"/>
            <a:ext cx="7207212" cy="29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BC81048-106F-8A9F-3659-84DE7A50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1448" y="135281"/>
            <a:ext cx="518578" cy="2435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8052606"/>
            <a:ext cx="14630401" cy="1748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BA6CA09-CC7F-1786-B476-36C72373C4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375" y="135281"/>
            <a:ext cx="2252180" cy="1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15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B8D3994E-2F48-AC7A-CB89-89DE77EB8EAA}"/>
              </a:ext>
            </a:extLst>
          </p:cNvPr>
          <p:cNvSpPr txBox="1">
            <a:spLocks/>
          </p:cNvSpPr>
          <p:nvPr/>
        </p:nvSpPr>
        <p:spPr>
          <a:xfrm>
            <a:off x="8345368" y="6023767"/>
            <a:ext cx="5677669" cy="920663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50000"/>
              </a:lnSpc>
            </a:pPr>
            <a:r>
              <a:rPr lang="pt-BR" sz="216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APM - CGETEC</a:t>
            </a:r>
          </a:p>
        </p:txBody>
      </p:sp>
    </p:spTree>
    <p:extLst>
      <p:ext uri="{BB962C8B-B14F-4D97-AF65-F5344CB8AC3E}">
        <p14:creationId xmlns:p14="http://schemas.microsoft.com/office/powerpoint/2010/main" val="354127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56625B87-AA0B-3C5D-7855-70114D3AD6CD}"/>
              </a:ext>
            </a:extLst>
          </p:cNvPr>
          <p:cNvSpPr txBox="1"/>
          <p:nvPr/>
        </p:nvSpPr>
        <p:spPr>
          <a:xfrm>
            <a:off x="402432" y="1781741"/>
            <a:ext cx="1330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BB98DC-127E-E2F4-0DAC-B53F7197C312}"/>
              </a:ext>
            </a:extLst>
          </p:cNvPr>
          <p:cNvSpPr/>
          <p:nvPr/>
        </p:nvSpPr>
        <p:spPr>
          <a:xfrm>
            <a:off x="4463683" y="3596342"/>
            <a:ext cx="777686" cy="259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391FD7-F8F1-93AC-310D-2016CF19B624}"/>
              </a:ext>
            </a:extLst>
          </p:cNvPr>
          <p:cNvSpPr/>
          <p:nvPr/>
        </p:nvSpPr>
        <p:spPr>
          <a:xfrm>
            <a:off x="3945226" y="3855571"/>
            <a:ext cx="2592288" cy="183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2D4929-9C39-0E6D-2CAB-12F705C4FEE9}"/>
              </a:ext>
            </a:extLst>
          </p:cNvPr>
          <p:cNvSpPr/>
          <p:nvPr/>
        </p:nvSpPr>
        <p:spPr>
          <a:xfrm>
            <a:off x="4636502" y="5265126"/>
            <a:ext cx="2678698" cy="183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E22B104-A768-BE5F-E210-5585FBFEED35}"/>
              </a:ext>
            </a:extLst>
          </p:cNvPr>
          <p:cNvSpPr/>
          <p:nvPr/>
        </p:nvSpPr>
        <p:spPr>
          <a:xfrm>
            <a:off x="5975851" y="6283139"/>
            <a:ext cx="2678698" cy="183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CBBE161-FBA8-43E4-28CE-5D867B76C70A}"/>
              </a:ext>
            </a:extLst>
          </p:cNvPr>
          <p:cNvSpPr/>
          <p:nvPr/>
        </p:nvSpPr>
        <p:spPr>
          <a:xfrm>
            <a:off x="6148670" y="6858302"/>
            <a:ext cx="2678698" cy="183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CB320B4-A94F-4E6F-095A-B6457A9526E0}"/>
              </a:ext>
            </a:extLst>
          </p:cNvPr>
          <p:cNvSpPr/>
          <p:nvPr/>
        </p:nvSpPr>
        <p:spPr>
          <a:xfrm>
            <a:off x="5648325" y="7249844"/>
            <a:ext cx="3567886" cy="183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CF070C5-EB58-57A7-DBE2-1101CED3444C}"/>
              </a:ext>
            </a:extLst>
          </p:cNvPr>
          <p:cNvSpPr/>
          <p:nvPr/>
        </p:nvSpPr>
        <p:spPr>
          <a:xfrm>
            <a:off x="5616728" y="2829456"/>
            <a:ext cx="3685892" cy="22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3DE676FE-2C72-8F9A-18D8-901D5597BA2A}"/>
              </a:ext>
            </a:extLst>
          </p:cNvPr>
          <p:cNvSpPr txBox="1"/>
          <p:nvPr/>
        </p:nvSpPr>
        <p:spPr>
          <a:xfrm>
            <a:off x="402432" y="1781741"/>
            <a:ext cx="1330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05F2E64-1C0A-6481-8930-43476057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72610"/>
            <a:ext cx="5486400" cy="7417943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28DCD5E5-CFF6-BC4B-7304-65CE06D2E43C}"/>
              </a:ext>
            </a:extLst>
          </p:cNvPr>
          <p:cNvSpPr/>
          <p:nvPr/>
        </p:nvSpPr>
        <p:spPr>
          <a:xfrm>
            <a:off x="793790" y="1914955"/>
            <a:ext cx="7556421" cy="200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CGETEC – CSUP – DGLE: Atribuição da </a:t>
            </a:r>
            <a:r>
              <a:rPr lang="en-US" sz="445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divisão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45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face à APM</a:t>
            </a:r>
            <a:endParaRPr lang="en-US" sz="4450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D63F0945-0359-B8D5-549F-EBC26CFBFF5C}"/>
              </a:ext>
            </a:extLst>
          </p:cNvPr>
          <p:cNvSpPr/>
          <p:nvPr/>
        </p:nvSpPr>
        <p:spPr>
          <a:xfrm>
            <a:off x="793790" y="4384387"/>
            <a:ext cx="7556421" cy="2052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Conforme 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Portaria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CEETEPS-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Presidência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nº 4895, de 22 de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janeiro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2026,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seu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Artigo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69, 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Divisão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Gestão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Legislação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Educacional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possui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competências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específicas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para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orientar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as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Unidades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Ensino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constituição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organização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das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Associações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Pais e Mestres (APM),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bem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outras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instituições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auxiliares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essenciais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ambiente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escolar.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16841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C573-AF37-CC79-2D9F-7C77213A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0"/>
          <p:cNvSpPr/>
          <p:nvPr/>
        </p:nvSpPr>
        <p:spPr>
          <a:xfrm>
            <a:off x="662940" y="520898"/>
            <a:ext cx="1400175" cy="335994"/>
          </a:xfrm>
          <a:prstGeom prst="roundRect">
            <a:avLst>
              <a:gd name="adj" fmla="val 18943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"/>
          <p:cNvSpPr/>
          <p:nvPr/>
        </p:nvSpPr>
        <p:spPr>
          <a:xfrm>
            <a:off x="776526" y="577691"/>
            <a:ext cx="1173004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FUNDAMENTOS</a:t>
            </a:r>
            <a:endParaRPr lang="en-US" sz="1150" dirty="0"/>
          </a:p>
        </p:txBody>
      </p:sp>
      <p:sp>
        <p:nvSpPr>
          <p:cNvPr id="16" name="Text 2"/>
          <p:cNvSpPr/>
          <p:nvPr/>
        </p:nvSpPr>
        <p:spPr>
          <a:xfrm>
            <a:off x="662940" y="920115"/>
            <a:ext cx="8623578" cy="59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APM: Natureza Jurídica e Finalidades</a:t>
            </a:r>
            <a:endParaRPr lang="en-US" sz="370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927265"/>
            <a:ext cx="5732740" cy="5732740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>
          <a:xfrm>
            <a:off x="6865501" y="2565045"/>
            <a:ext cx="294917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Entidade Jurídica Privada</a:t>
            </a:r>
            <a:endParaRPr lang="en-US" sz="2800" dirty="0"/>
          </a:p>
        </p:txBody>
      </p:sp>
      <p:sp>
        <p:nvSpPr>
          <p:cNvPr id="19" name="Text 4"/>
          <p:cNvSpPr/>
          <p:nvPr/>
        </p:nvSpPr>
        <p:spPr>
          <a:xfrm>
            <a:off x="6865501" y="3019150"/>
            <a:ext cx="7109460" cy="834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APM constitui-se como entidade jurídica de direito privado, sem fins lucrativos, sem caráter político, partidário ou religioso. Sua existência visa fortalecer a gestão democrática e participativa no ambiente escolar.</a:t>
            </a:r>
            <a:endParaRPr lang="en-US" sz="2000" dirty="0"/>
          </a:p>
        </p:txBody>
      </p:sp>
      <p:sp>
        <p:nvSpPr>
          <p:cNvPr id="20" name="Text 5"/>
          <p:cNvSpPr/>
          <p:nvPr/>
        </p:nvSpPr>
        <p:spPr>
          <a:xfrm>
            <a:off x="6865501" y="4576372"/>
            <a:ext cx="261639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Finalidades Essenciais</a:t>
            </a:r>
            <a:endParaRPr lang="en-US" sz="2800" dirty="0"/>
          </a:p>
        </p:txBody>
      </p:sp>
      <p:sp>
        <p:nvSpPr>
          <p:cNvPr id="21" name="Text 6"/>
          <p:cNvSpPr/>
          <p:nvPr/>
        </p:nvSpPr>
        <p:spPr>
          <a:xfrm>
            <a:off x="6865501" y="5030476"/>
            <a:ext cx="7109460" cy="834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Apoiar e fortalecer a gestão escolar</a:t>
            </a:r>
            <a:endParaRPr lang="en-US" sz="2000" dirty="0"/>
          </a:p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Prestar assistência integral ao estudante</a:t>
            </a:r>
            <a:endParaRPr lang="en-US" sz="2000" dirty="0"/>
          </a:p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Promover integração efetiva entre escola, família e comunidade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04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4013-A324-3A97-85B9-EAED2EE5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06629"/>
            <a:ext cx="8522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Objetivos Estratégicos da APM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69037"/>
            <a:ext cx="3090505" cy="3853934"/>
          </a:xfrm>
          <a:prstGeom prst="roundRect">
            <a:avLst>
              <a:gd name="adj" fmla="val 308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028224" y="3003471"/>
            <a:ext cx="262163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Colaboração com a Direção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848219"/>
            <a:ext cx="262163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Trabalhar em parceria com a gestão escolar para melhorar continuamente o ambiente educacional e os processos pedagógicos.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4111109" y="2769037"/>
            <a:ext cx="3090624" cy="3853934"/>
          </a:xfrm>
          <a:prstGeom prst="roundRect">
            <a:avLst>
              <a:gd name="adj" fmla="val 308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5"/>
          <p:cNvSpPr/>
          <p:nvPr/>
        </p:nvSpPr>
        <p:spPr>
          <a:xfrm>
            <a:off x="4345543" y="3003471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Representação de Aspirações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345543" y="3848219"/>
            <a:ext cx="262175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Dar voz às expectativas e necessidades dos pais, alunos e professores junto à administração escolar.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8548" y="2769037"/>
            <a:ext cx="3090624" cy="3853934"/>
          </a:xfrm>
          <a:prstGeom prst="roundRect">
            <a:avLst>
              <a:gd name="adj" fmla="val 308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7662982" y="3003471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Mobilização de Recursos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662982" y="3848219"/>
            <a:ext cx="262175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Captar e administrar recursos financeiros para complementar e enriquecer as atividades escolares.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0745986" y="2769037"/>
            <a:ext cx="3090624" cy="3853934"/>
          </a:xfrm>
          <a:prstGeom prst="roundRect">
            <a:avLst>
              <a:gd name="adj" fmla="val 308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10980420" y="3003471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Promoção de Atividades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980420" y="3848219"/>
            <a:ext cx="262175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Organizar eventos culturais, esportivos e sociais que fortaleçam o vínculo entre a comunidade escolar.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55477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53CC-C81A-596B-2E1A-30B3B0B75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60527"/>
            <a:ext cx="71686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Meios e Recursos da APM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30436" y="2409468"/>
            <a:ext cx="6571417" cy="4459486"/>
          </a:xfrm>
          <a:prstGeom prst="roundRect">
            <a:avLst>
              <a:gd name="adj" fmla="val 3662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857250" y="26362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Fontes de Recursos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57250" y="3217426"/>
            <a:ext cx="611778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APM pode captar recursos através de diversos canais legítimos: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857250" y="4147304"/>
            <a:ext cx="6117788" cy="1451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Contribuições facultativas de associados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Convênios com entidades públicas e privadas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Doações de pessoas físicas ou jurídicas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Promoções e eventos beneficentes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26362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Controle Financeiro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21742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Toda movimentação financeira deve ser rigorosamente controlada e executada em conjunto pelo Diretor Executivo e pelo Diretor Financeiro, garantindo transparência e prestação de contas.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99521" y="4924187"/>
            <a:ext cx="6244709" cy="1689616"/>
          </a:xfrm>
          <a:prstGeom prst="roundRect">
            <a:avLst>
              <a:gd name="adj" fmla="val 5638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35" y="5268278"/>
            <a:ext cx="283488" cy="22681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8336637" y="5207675"/>
            <a:ext cx="528077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Importante: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gestão compartilhada dos recursos garante segurança e transparência nas operações financeiras da APM.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07904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21D7-6B05-0A97-9913-F6048801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692"/>
            <a:ext cx="14630400" cy="215105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93790" y="3253017"/>
            <a:ext cx="1483281" cy="325288"/>
          </a:xfrm>
          <a:prstGeom prst="roundRect">
            <a:avLst>
              <a:gd name="adj" fmla="val 17776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806" y="3329378"/>
            <a:ext cx="163235" cy="1376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68598" y="3300222"/>
            <a:ext cx="978456" cy="209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ESTRUTURA</a:t>
            </a:r>
            <a:endParaRPr lang="en-US" sz="1250" dirty="0"/>
          </a:p>
        </p:txBody>
      </p:sp>
      <p:sp>
        <p:nvSpPr>
          <p:cNvPr id="6" name="Text 2"/>
          <p:cNvSpPr/>
          <p:nvPr/>
        </p:nvSpPr>
        <p:spPr>
          <a:xfrm>
            <a:off x="793790" y="3751939"/>
            <a:ext cx="8851344" cy="53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Estrutura da Administração da APM</a:t>
            </a:r>
            <a:endParaRPr lang="en-US" sz="4000" dirty="0"/>
          </a:p>
        </p:txBody>
      </p:sp>
      <p:sp>
        <p:nvSpPr>
          <p:cNvPr id="7" name="Shape 3"/>
          <p:cNvSpPr/>
          <p:nvPr/>
        </p:nvSpPr>
        <p:spPr>
          <a:xfrm>
            <a:off x="793790" y="5298057"/>
            <a:ext cx="4225052" cy="2290867"/>
          </a:xfrm>
          <a:prstGeom prst="roundRect">
            <a:avLst>
              <a:gd name="adj" fmla="val 403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4"/>
          <p:cNvSpPr/>
          <p:nvPr/>
        </p:nvSpPr>
        <p:spPr>
          <a:xfrm>
            <a:off x="793790" y="4862821"/>
            <a:ext cx="4225052" cy="77081"/>
          </a:xfrm>
          <a:prstGeom prst="roundRect">
            <a:avLst>
              <a:gd name="adj" fmla="val 93767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Shape 5"/>
          <p:cNvSpPr/>
          <p:nvPr/>
        </p:nvSpPr>
        <p:spPr>
          <a:xfrm>
            <a:off x="2600146" y="4661365"/>
            <a:ext cx="612338" cy="516185"/>
          </a:xfrm>
          <a:prstGeom prst="roundRect">
            <a:avLst>
              <a:gd name="adj" fmla="val 14932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6"/>
          <p:cNvSpPr/>
          <p:nvPr/>
        </p:nvSpPr>
        <p:spPr>
          <a:xfrm>
            <a:off x="2783860" y="4766394"/>
            <a:ext cx="244912" cy="25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1020723" y="5431693"/>
            <a:ext cx="2551748" cy="268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Assembleia Geral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1020723" y="6054215"/>
            <a:ext cx="3771186" cy="1307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Órgão máximo de deliberação. Responsável por votar contas, eleger diretores e conselheiros, aprovar plano de trabalho e alterações no Estatuto Social.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5202555" y="5298057"/>
            <a:ext cx="4225171" cy="2290867"/>
          </a:xfrm>
          <a:prstGeom prst="roundRect">
            <a:avLst>
              <a:gd name="adj" fmla="val 403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Shape 10"/>
          <p:cNvSpPr/>
          <p:nvPr/>
        </p:nvSpPr>
        <p:spPr>
          <a:xfrm>
            <a:off x="5202555" y="4862821"/>
            <a:ext cx="4225171" cy="77081"/>
          </a:xfrm>
          <a:prstGeom prst="roundRect">
            <a:avLst>
              <a:gd name="adj" fmla="val 93767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1"/>
          <p:cNvSpPr/>
          <p:nvPr/>
        </p:nvSpPr>
        <p:spPr>
          <a:xfrm>
            <a:off x="7008912" y="4661365"/>
            <a:ext cx="612338" cy="516185"/>
          </a:xfrm>
          <a:prstGeom prst="roundRect">
            <a:avLst>
              <a:gd name="adj" fmla="val 14932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2"/>
          <p:cNvSpPr/>
          <p:nvPr/>
        </p:nvSpPr>
        <p:spPr>
          <a:xfrm>
            <a:off x="7192625" y="4766394"/>
            <a:ext cx="244912" cy="25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900" dirty="0"/>
          </a:p>
        </p:txBody>
      </p:sp>
      <p:sp>
        <p:nvSpPr>
          <p:cNvPr id="17" name="Text 13"/>
          <p:cNvSpPr/>
          <p:nvPr/>
        </p:nvSpPr>
        <p:spPr>
          <a:xfrm>
            <a:off x="5429488" y="5431693"/>
            <a:ext cx="2551748" cy="268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Diretoria Executiva</a:t>
            </a:r>
            <a:endParaRPr lang="en-US" sz="2000" dirty="0"/>
          </a:p>
        </p:txBody>
      </p:sp>
      <p:sp>
        <p:nvSpPr>
          <p:cNvPr id="18" name="Text 14"/>
          <p:cNvSpPr/>
          <p:nvPr/>
        </p:nvSpPr>
        <p:spPr>
          <a:xfrm>
            <a:off x="5429488" y="6054215"/>
            <a:ext cx="3771305" cy="1307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Executa o plano anual de trabalho, administra recursos financeiros e patrimoniais, elabora relatórios de gestão e representa a APM perante terceiros.</a:t>
            </a: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9611439" y="5298057"/>
            <a:ext cx="4225171" cy="2290867"/>
          </a:xfrm>
          <a:prstGeom prst="roundRect">
            <a:avLst>
              <a:gd name="adj" fmla="val 403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6"/>
          <p:cNvSpPr/>
          <p:nvPr/>
        </p:nvSpPr>
        <p:spPr>
          <a:xfrm>
            <a:off x="9611439" y="4862821"/>
            <a:ext cx="4225171" cy="77081"/>
          </a:xfrm>
          <a:prstGeom prst="roundRect">
            <a:avLst>
              <a:gd name="adj" fmla="val 93767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7"/>
          <p:cNvSpPr/>
          <p:nvPr/>
        </p:nvSpPr>
        <p:spPr>
          <a:xfrm>
            <a:off x="11417796" y="4661365"/>
            <a:ext cx="612338" cy="516185"/>
          </a:xfrm>
          <a:prstGeom prst="roundRect">
            <a:avLst>
              <a:gd name="adj" fmla="val 14932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18"/>
          <p:cNvSpPr/>
          <p:nvPr/>
        </p:nvSpPr>
        <p:spPr>
          <a:xfrm>
            <a:off x="11601510" y="4766394"/>
            <a:ext cx="244912" cy="258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900" dirty="0"/>
          </a:p>
        </p:txBody>
      </p:sp>
      <p:sp>
        <p:nvSpPr>
          <p:cNvPr id="23" name="Text 19"/>
          <p:cNvSpPr/>
          <p:nvPr/>
        </p:nvSpPr>
        <p:spPr>
          <a:xfrm>
            <a:off x="9838373" y="5431693"/>
            <a:ext cx="2551748" cy="268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Conselho Fiscal</a:t>
            </a:r>
            <a:endParaRPr lang="en-US" sz="2000" dirty="0"/>
          </a:p>
        </p:txBody>
      </p:sp>
      <p:sp>
        <p:nvSpPr>
          <p:cNvPr id="24" name="Text 20"/>
          <p:cNvSpPr/>
          <p:nvPr/>
        </p:nvSpPr>
        <p:spPr>
          <a:xfrm>
            <a:off x="9838373" y="6005493"/>
            <a:ext cx="3771305" cy="10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Fiscaliza as operações financeiras, verifica balancetes e balanços, emite pareceres sobre a gestão e garante conformidade legal.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13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84A65-13EE-247C-3A98-7F202CA9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1892"/>
            <a:ext cx="93084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Atribuições dos Diretores da APM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014299"/>
            <a:ext cx="2411968" cy="24119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7097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Diretor Executivo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200174"/>
            <a:ext cx="415861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Representa legalmente a APM, convoca e preside reuniões, movimenta recursos financeiros em conjunto com o Diretor Financeiro e coordena as ações estratégicas da entidade.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93" y="2014299"/>
            <a:ext cx="2411968" cy="2411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7097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Diretor Financeiro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200174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Autoriza pagamentos, mantém registros fiscais e contábeis atualizados, realiza pesquisa de preços para compras e elabora relatórios financeiros periódicos.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995" y="2014299"/>
            <a:ext cx="2411968" cy="24119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709755"/>
            <a:ext cx="32632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Diretor Social e Cultural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200174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 a integração entre escola e comunidade, organiza eventos culturais e recreativos, estimula a participação das famílias e fortalece os laços comunitários.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04283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1A4E-F49D-C62E-67E6-65780B753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2382"/>
            <a:ext cx="118976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Conselho Fiscal e Disposições Importantes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38137"/>
            <a:ext cx="44184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Composição do Conselho Fiscal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1928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Conselho Fiscal é composto por 3 (três) membros titulares, sendo representantes de pais ou responsáveis e servidores ou docentes da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unidade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escolar.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34803"/>
            <a:ext cx="38034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Competências do Conselho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715947"/>
            <a:ext cx="6244709" cy="1814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Verificar balancetes mensais e balanço anual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Emitir parecer sobre prestação de contas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Revisar documentos fiscais e contábeis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Adotar procedimentos rigorosos em caso de irregularidades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2238137"/>
            <a:ext cx="30850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Disposições Especiais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39683" y="2847618"/>
            <a:ext cx="590454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Superintendência pode opinar nas decisões da APM, porém sem direito a voto, preservando a autonomia da entidade.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99521" y="2847618"/>
            <a:ext cx="30480" cy="1088708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7599521" y="4191476"/>
            <a:ext cx="31639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Regras de Contratação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99521" y="4772620"/>
            <a:ext cx="6244709" cy="2177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Permitida contratação de empregados CLT e prestadores de serviços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Proibida atuação em atividades exclusivas da gestão escolar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Vedada remuneração de diretores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Vedada contratação de parentes até 2º grau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9036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7F9E381-056B-491C-71C0-B64F1433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52606"/>
            <a:ext cx="14630401" cy="17487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048CA6E-79FE-BF7D-AF35-0F458ED105B9}"/>
              </a:ext>
            </a:extLst>
          </p:cNvPr>
          <p:cNvSpPr txBox="1">
            <a:spLocks/>
          </p:cNvSpPr>
          <p:nvPr/>
        </p:nvSpPr>
        <p:spPr>
          <a:xfrm>
            <a:off x="5488905" y="5753205"/>
            <a:ext cx="3652590" cy="33068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/>
            <a:r>
              <a:rPr lang="pt-BR" sz="216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63649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595</Words>
  <Application>Microsoft Office PowerPoint</Application>
  <PresentationFormat>Personalizar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Verdana</vt:lpstr>
      <vt:lpstr>Inter</vt:lpstr>
      <vt:lpstr>Gotham Book</vt:lpstr>
      <vt:lpstr>Inter Bold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Robson Fernando Gomes da Silva</dc:creator>
  <cp:lastModifiedBy>Robson Fernando Gomes da Silva</cp:lastModifiedBy>
  <cp:revision>3</cp:revision>
  <dcterms:created xsi:type="dcterms:W3CDTF">2026-01-28T15:04:07Z</dcterms:created>
  <dcterms:modified xsi:type="dcterms:W3CDTF">2026-01-28T15:19:39Z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2026-01-28T15:13:51Z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47979758-4af0-41c7-b9fc-84c71a4ca16f</vt:lpwstr>
  </property>
  <property fmtid="{D5CDD505-2E9C-101B-9397-08002B2CF9AE}" pid="8" name="MSIP_Label_ff380b4d-8a71-4241-982c-3816ad3ce8fc_ContentBits">
    <vt:lpwstr>0</vt:lpwstr>
  </property>
  <property fmtid="{D5CDD505-2E9C-101B-9397-08002B2CF9AE}" pid="9" name="MSIP_Label_ff380b4d-8a71-4241-982c-3816ad3ce8fc_Tag">
    <vt:lpwstr>10, 3, 0, 1</vt:lpwstr>
  </property>
</Properties>
</file>