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3" r:id="rId5"/>
    <p:sldId id="351" r:id="rId6"/>
    <p:sldId id="363" r:id="rId7"/>
    <p:sldId id="366" r:id="rId8"/>
    <p:sldId id="350" r:id="rId9"/>
    <p:sldId id="354" r:id="rId10"/>
    <p:sldId id="364" r:id="rId11"/>
    <p:sldId id="353" r:id="rId12"/>
    <p:sldId id="356" r:id="rId13"/>
    <p:sldId id="359" r:id="rId14"/>
    <p:sldId id="330" r:id="rId15"/>
    <p:sldId id="348" r:id="rId16"/>
    <p:sldId id="35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A66856-1095-D5DB-173E-F81F0E8C7176}" name="Fabia Duarte Ferreira" initials="FDF" userId="S::fabia.ferreira@cps.sp.gov.br::49c5663f-2395-489d-b254-0c158f222c7d" providerId="AD"/>
  <p188:author id="{9DEAA65C-3C6C-51FC-D8EA-6B7D2F5DDAFD}" name="Rafael Zoccoler" initials="RZ" userId="Rafael Zoccol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  <a:srgbClr val="FFFFCC"/>
    <a:srgbClr val="E6E6E6"/>
    <a:srgbClr val="FFFF66"/>
    <a:srgbClr val="007635"/>
    <a:srgbClr val="F8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830"/>
  </p:normalViewPr>
  <p:slideViewPr>
    <p:cSldViewPr showGuides="1">
      <p:cViewPr varScale="1">
        <p:scale>
          <a:sx n="106" d="100"/>
          <a:sy n="106" d="100"/>
        </p:scale>
        <p:origin x="13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53BC-9A6E-499B-8A2F-8DAE0018A264}" type="datetimeFigureOut">
              <a:rPr lang="pt-BR" smtClean="0"/>
              <a:t>29/01/2026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50C7-6E3E-4DBC-B092-BC250B8C1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48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72224273-6381-C8D4-C92C-5D919F6FF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2999656" y="1844824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8">
            <a:extLst>
              <a:ext uri="{FF2B5EF4-FFF2-40B4-BE49-F238E27FC236}">
                <a16:creationId xmlns:a16="http://schemas.microsoft.com/office/drawing/2014/main" id="{0C8A3E3D-E839-A440-B2B5-8552A5041873}"/>
              </a:ext>
            </a:extLst>
          </p:cNvPr>
          <p:cNvCxnSpPr>
            <a:cxnSpLocks/>
          </p:cNvCxnSpPr>
          <p:nvPr userDrawn="1"/>
        </p:nvCxnSpPr>
        <p:spPr>
          <a:xfrm>
            <a:off x="266716" y="1152000"/>
            <a:ext cx="116585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2">
            <a:extLst>
              <a:ext uri="{FF2B5EF4-FFF2-40B4-BE49-F238E27FC236}">
                <a16:creationId xmlns:a16="http://schemas.microsoft.com/office/drawing/2014/main" id="{08518D6D-3E47-EB4C-A75C-ECBE56CBE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63" y="277828"/>
            <a:ext cx="9690893" cy="623012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Conteúdo 17">
            <a:extLst>
              <a:ext uri="{FF2B5EF4-FFF2-40B4-BE49-F238E27FC236}">
                <a16:creationId xmlns:a16="http://schemas.microsoft.com/office/drawing/2014/main" id="{046F4B66-6BAF-5F4B-A0A0-05ACE0D954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562" y="1557337"/>
            <a:ext cx="11172877" cy="46174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2857A5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BA9B57F-B376-44BD-6F9B-7A04F141B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10427755" y="309054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pc.cps.sp.gov.br/ap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335360" y="4797152"/>
            <a:ext cx="11521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Coordenadoria de Parcerias e Convênios – CPC</a:t>
            </a:r>
            <a:r>
              <a:rPr lang="pt-BR" sz="3000" b="1" dirty="0">
                <a:solidFill>
                  <a:srgbClr val="92D050"/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C00000"/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| APM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EEFE022-98AE-CE85-3B67-CA596EBE6259}"/>
              </a:ext>
            </a:extLst>
          </p:cNvPr>
          <p:cNvSpPr/>
          <p:nvPr/>
        </p:nvSpPr>
        <p:spPr>
          <a:xfrm>
            <a:off x="2639616" y="692696"/>
            <a:ext cx="7272808" cy="39604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0E136D-BDFE-AE97-A7CC-46D4672E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32" y="1052736"/>
            <a:ext cx="5184576" cy="22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5AAA1-9159-49B0-8E45-96A518AA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25" y="285860"/>
            <a:ext cx="9690893" cy="623012"/>
          </a:xfrm>
        </p:spPr>
        <p:txBody>
          <a:bodyPr/>
          <a:lstStyle/>
          <a:p>
            <a:r>
              <a:rPr lang="pt-BR" sz="2400" dirty="0">
                <a:solidFill>
                  <a:srgbClr val="2857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FLUXOGRAMA ATUAL PARA FORMALIZAÇÃO DA PARCERIA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B62AE9-E5B4-45FD-36CB-D1F2A08475CB}"/>
              </a:ext>
            </a:extLst>
          </p:cNvPr>
          <p:cNvSpPr txBox="1"/>
          <p:nvPr/>
        </p:nvSpPr>
        <p:spPr>
          <a:xfrm>
            <a:off x="263352" y="1196752"/>
            <a:ext cx="7776864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pt-BR" sz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APM: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providencia a documentação necessária, elencada na página do CPC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Unidade Escolar: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abre processo no SEI e anexa toda documentação, incluindo manifestação de interesse da unidade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CGETEC: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analisa o Plano de Trabalho e emite Parecer Técnico Pedagógico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CGAF: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se manifesta sobre orçamento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CPC: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confere documentação anexada ao processo e se possui Parecer Jurídico Referencial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Consultoria Jurídica: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emite Parecer Jurídico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CPC: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 providencia e disponibiliza Declaração de Justificativa de Dispensa de Chamamento Público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Presidente: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assina a Declaração de Justificativa de Dispensa de Chamamento Público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CPC: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providencia a Publicação da Dispensa de Chamamento Público no DOE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Presidente: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aprovação do Plano de Trabalho e proposta de parceria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CPC: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confecciona o Acordo de Cooperação, além de orientar e acompanhar as assinaturas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Partícipes: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 assinam os documentos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CPC: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providencia a</a:t>
            </a: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</a:rPr>
              <a:t>publicação do extrato do Acordo no DOE e disponibilização para Pesquisa Pública, encaminhando em seguida para gestor da parceria e coordenadoria responsável, para ciência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8659CB7-1D86-4780-4EAD-26C5D13BF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69" y="320648"/>
            <a:ext cx="1944106" cy="581912"/>
          </a:xfrm>
          <a:prstGeom prst="rect">
            <a:avLst/>
          </a:prstGeom>
          <a:noFill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0502AFD-3AD6-3633-DC1E-4B931044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637" y="2132856"/>
            <a:ext cx="375501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85BEF-CB40-3E62-CE82-074CE667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LEGISLAÇÕES E NORMAS APLICÁVEIS</a:t>
            </a:r>
            <a:endParaRPr lang="pt-BR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EC44CB-15A2-54EC-3025-CCDC06DE9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b="31968"/>
          <a:stretch/>
        </p:blipFill>
        <p:spPr>
          <a:xfrm>
            <a:off x="0" y="1124744"/>
            <a:ext cx="12192000" cy="532859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92DFAD2-60D3-3D2C-3D45-ECD952940D84}"/>
              </a:ext>
            </a:extLst>
          </p:cNvPr>
          <p:cNvSpPr txBox="1">
            <a:spLocks/>
          </p:cNvSpPr>
          <p:nvPr/>
        </p:nvSpPr>
        <p:spPr>
          <a:xfrm>
            <a:off x="5735960" y="1412776"/>
            <a:ext cx="6192688" cy="48965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Lei Federal n.º 13.019/2014  -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Estabelece o regime jurídico das parcerias entre a administração pública e as organizações da sociedade civil, em regime de mútua cooperação, para a consecução de finalidades de interesse público e recíproco.  </a:t>
            </a:r>
          </a:p>
          <a:p>
            <a:pPr algn="just"/>
            <a:endParaRPr lang="pt-BR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Decreto n.º 67.345/2022 –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Autoriza o CEETEPS a celebrar Acordos de Cooperação com as APMs e estabelece a minuta- padrão do Acordo. 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Decreto n.º 61.981/2016 -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Dispõe sobre a aplicação, no âmbito da Administração direta e autárquica, da Lei Federal nº 13.019/2014. 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Decreto nº 70.270/2025 -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Regimento do CEETEPS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Portaria CEETEPS nº 4.904/2026 -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Estabelece o Estatuto da APM.  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F1AF70-F85E-E489-6644-B92CED7E0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318928"/>
            <a:ext cx="1944106" cy="581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49760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3ECA1-8E9E-4090-3DE7-05AB51DA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63" y="277828"/>
            <a:ext cx="4866357" cy="623012"/>
          </a:xfrm>
        </p:spPr>
        <p:txBody>
          <a:bodyPr/>
          <a:lstStyle/>
          <a:p>
            <a:r>
              <a:rPr lang="pt-BR" sz="2400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6A335D-31FB-A7F3-262A-F6576B9EE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321789"/>
            <a:ext cx="1944106" cy="581912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57CD457-D0DC-BE8F-A0C0-F0DF0D0C547F}"/>
              </a:ext>
            </a:extLst>
          </p:cNvPr>
          <p:cNvSpPr txBox="1"/>
          <p:nvPr/>
        </p:nvSpPr>
        <p:spPr>
          <a:xfrm>
            <a:off x="5759022" y="1844824"/>
            <a:ext cx="609750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Etec</a:t>
            </a: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deve abrir processo no SEI e anexar toda documentação necessária;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Conferir a validade das certidões;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Conferir o período do mandato de gestão da APM;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Comunicar alteração do gestor e/ou Direção Executiva da APM;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Ata e Estatuto da APM devem ser registrados em cartório;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Conferir as assinaturas em cada documento;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Registrar toda movimentação financeira;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Sempre consultar a legislação vigente.</a:t>
            </a:r>
          </a:p>
        </p:txBody>
      </p:sp>
      <p:pic>
        <p:nvPicPr>
          <p:cNvPr id="6146" name="Picture 2" descr="Recapitular Imagens – Download Grátis no Freepik">
            <a:extLst>
              <a:ext uri="{FF2B5EF4-FFF2-40B4-BE49-F238E27FC236}">
                <a16:creationId xmlns:a16="http://schemas.microsoft.com/office/drawing/2014/main" id="{2B4207E6-3169-2508-A010-72A67927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412776"/>
            <a:ext cx="4437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portante ilustração stock. Ilustração de sinal, peso - 108957925">
            <a:extLst>
              <a:ext uri="{FF2B5EF4-FFF2-40B4-BE49-F238E27FC236}">
                <a16:creationId xmlns:a16="http://schemas.microsoft.com/office/drawing/2014/main" id="{0D700F34-8EC9-E22C-860B-702E137D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196752"/>
            <a:ext cx="1152128" cy="7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E03A8-8B98-8B80-3360-62D781BA9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2AA68D3F-05EC-B3CE-A9F1-AA3F8C08441E}"/>
              </a:ext>
            </a:extLst>
          </p:cNvPr>
          <p:cNvSpPr txBox="1"/>
          <p:nvPr/>
        </p:nvSpPr>
        <p:spPr>
          <a:xfrm>
            <a:off x="407368" y="766631"/>
            <a:ext cx="11521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a de Gestão de Parcerias e Convênios – AGPC</a:t>
            </a:r>
            <a:r>
              <a:rPr lang="pt-BR" sz="2500" b="1" dirty="0">
                <a:solidFill>
                  <a:srgbClr val="92D050"/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 | APM</a:t>
            </a:r>
            <a:endParaRPr lang="pt-BR" sz="25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151CE96-2BEF-D3B5-9F8F-1DECDA6BA879}"/>
              </a:ext>
            </a:extLst>
          </p:cNvPr>
          <p:cNvSpPr/>
          <p:nvPr/>
        </p:nvSpPr>
        <p:spPr>
          <a:xfrm>
            <a:off x="2711624" y="282875"/>
            <a:ext cx="7272808" cy="39604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979BD3-12B8-7783-0C46-CFA187F7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1" y="160395"/>
            <a:ext cx="2932268" cy="1252506"/>
          </a:xfrm>
          <a:prstGeom prst="rect">
            <a:avLst/>
          </a:prstGeom>
        </p:spPr>
      </p:pic>
      <p:sp>
        <p:nvSpPr>
          <p:cNvPr id="4" name="CaixaDeTexto 10">
            <a:extLst>
              <a:ext uri="{FF2B5EF4-FFF2-40B4-BE49-F238E27FC236}">
                <a16:creationId xmlns:a16="http://schemas.microsoft.com/office/drawing/2014/main" id="{A33D95F5-F8E2-751A-775A-1AD2F1BD4C4E}"/>
              </a:ext>
            </a:extLst>
          </p:cNvPr>
          <p:cNvSpPr txBox="1"/>
          <p:nvPr/>
        </p:nvSpPr>
        <p:spPr>
          <a:xfrm>
            <a:off x="4891445" y="4828761"/>
            <a:ext cx="2952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E-mail: apm@cps.sp.gov.br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345CC1D-4C9A-3FF7-4836-1FDD7053C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4106" y="181185"/>
            <a:ext cx="1872208" cy="1231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BC4D778-00D1-300F-838B-4E37D565DD3E}"/>
              </a:ext>
            </a:extLst>
          </p:cNvPr>
          <p:cNvSpPr txBox="1"/>
          <p:nvPr/>
        </p:nvSpPr>
        <p:spPr>
          <a:xfrm>
            <a:off x="2999656" y="6029759"/>
            <a:ext cx="69127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COORDENADORIA DE PARCERIAS E CONVÊNIOS </a:t>
            </a:r>
            <a:r>
              <a:rPr lang="pt-BR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pt-BR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CPC</a:t>
            </a:r>
            <a:endParaRPr lang="pt-BR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10">
            <a:extLst>
              <a:ext uri="{FF2B5EF4-FFF2-40B4-BE49-F238E27FC236}">
                <a16:creationId xmlns:a16="http://schemas.microsoft.com/office/drawing/2014/main" id="{BE24488F-A15C-7049-CF7F-E807F04598BF}"/>
              </a:ext>
            </a:extLst>
          </p:cNvPr>
          <p:cNvSpPr txBox="1"/>
          <p:nvPr/>
        </p:nvSpPr>
        <p:spPr>
          <a:xfrm>
            <a:off x="3199258" y="316022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Obrigada pela atenção!</a:t>
            </a:r>
          </a:p>
        </p:txBody>
      </p:sp>
    </p:spTree>
    <p:extLst>
      <p:ext uri="{BB962C8B-B14F-4D97-AF65-F5344CB8AC3E}">
        <p14:creationId xmlns:p14="http://schemas.microsoft.com/office/powerpoint/2010/main" val="12922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33C379E-9B94-51E4-9265-A1646D32C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78253"/>
            <a:ext cx="1944106" cy="581912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95E1D89-A48A-58FC-1874-B90C148E1AA9}"/>
              </a:ext>
            </a:extLst>
          </p:cNvPr>
          <p:cNvSpPr txBox="1"/>
          <p:nvPr/>
        </p:nvSpPr>
        <p:spPr>
          <a:xfrm>
            <a:off x="191344" y="248148"/>
            <a:ext cx="6192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Coordenadoria de Parcerias e Convênios | </a:t>
            </a:r>
            <a:r>
              <a:rPr lang="pt-BR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CPC</a:t>
            </a:r>
            <a:endParaRPr lang="pt-BR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0BFC5D-9895-8194-5DC3-1B006D311E32}"/>
              </a:ext>
            </a:extLst>
          </p:cNvPr>
          <p:cNvSpPr txBox="1"/>
          <p:nvPr/>
        </p:nvSpPr>
        <p:spPr>
          <a:xfrm>
            <a:off x="365708" y="1412776"/>
            <a:ext cx="7585445" cy="457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Algumas atribuições do CPC: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Orientar, instrumentalizar e analisar os processos 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convênio 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parcerias;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Encaminhar e acompanhar os processos de convênio e parcerias em articulação com as diversas unidades do CEETEPS;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Elaborar instrumento de controle, acompanhamento e avaliação das diversas etapas das parcerias e convênios celebrados;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Preparar minutas de termos de convênios, parcerias e seus aditivos;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Subsidiar a produção de material de orientação para instrução e formalização dos processos de convênios e demais parcerias;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Registrar e acompanhar sua execução;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Solicitar a prestação de contas e relatórios;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Assegurar a instrução completa do processo, antes das providências sequenciais para formalização da parceria.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CD3F80-DC6A-46BA-7594-060F9001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824" y="1916832"/>
            <a:ext cx="3335706" cy="33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F7F79-AEB2-943F-E3DB-C650702C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OBJETIVO DA CAPACITAÇÃO</a:t>
            </a: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C40382-EBB6-A093-6C78-AA1207043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78253"/>
            <a:ext cx="1944106" cy="581912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C97538-BC30-35FF-8357-0E0EB84A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34" y="2996952"/>
            <a:ext cx="5598340" cy="309634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732AC58-D097-C79D-7AE3-ED1262089EA8}"/>
              </a:ext>
            </a:extLst>
          </p:cNvPr>
          <p:cNvSpPr txBox="1"/>
          <p:nvPr/>
        </p:nvSpPr>
        <p:spPr>
          <a:xfrm>
            <a:off x="5980134" y="1427478"/>
            <a:ext cx="53614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sta apresentação visa contribuir com informações sobre os procedimentos para celebração dos Acordos de Cooperação entre as APMs e o CEETEPS. </a:t>
            </a:r>
          </a:p>
        </p:txBody>
      </p:sp>
      <p:sp>
        <p:nvSpPr>
          <p:cNvPr id="11" name="Retângulo: Canto Dobrado 10">
            <a:extLst>
              <a:ext uri="{FF2B5EF4-FFF2-40B4-BE49-F238E27FC236}">
                <a16:creationId xmlns:a16="http://schemas.microsoft.com/office/drawing/2014/main" id="{3F8FA041-6C84-5092-1366-A27439E01328}"/>
              </a:ext>
            </a:extLst>
          </p:cNvPr>
          <p:cNvSpPr/>
          <p:nvPr/>
        </p:nvSpPr>
        <p:spPr>
          <a:xfrm>
            <a:off x="1487488" y="4387685"/>
            <a:ext cx="2736304" cy="1368152"/>
          </a:xfrm>
          <a:prstGeom prst="foldedCorner">
            <a:avLst/>
          </a:prstGeom>
          <a:solidFill>
            <a:srgbClr val="FFFF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Procedimento são as ações e sequência dos atos no processo para formalização da parceria a ser seguida.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562B739-1599-3DFC-4D69-3F6E0771D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73" y="1427478"/>
            <a:ext cx="4650133" cy="24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4E3C-F733-A50E-9FD7-32F4E66CE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ja algumas dicas sobre como montar uma associação de moradores — Foto: Como Será?">
            <a:extLst>
              <a:ext uri="{FF2B5EF4-FFF2-40B4-BE49-F238E27FC236}">
                <a16:creationId xmlns:a16="http://schemas.microsoft.com/office/drawing/2014/main" id="{7EAE5066-824D-CDDC-4957-F6E2F14EF07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42" y="1790716"/>
            <a:ext cx="6192688" cy="36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60B7A3-CD73-7238-BE90-C02BD1AC0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78253"/>
            <a:ext cx="1944106" cy="581912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FC62A7-BE03-82B2-1716-56474F1809B4}"/>
              </a:ext>
            </a:extLst>
          </p:cNvPr>
          <p:cNvSpPr txBox="1"/>
          <p:nvPr/>
        </p:nvSpPr>
        <p:spPr>
          <a:xfrm>
            <a:off x="191344" y="248148"/>
            <a:ext cx="4680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Associação de Pais e Mestre| </a:t>
            </a:r>
            <a:r>
              <a:rPr lang="pt-BR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APM</a:t>
            </a:r>
            <a:endParaRPr lang="pt-BR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BDCDB9-A347-3604-35B1-2ED68D68823F}"/>
              </a:ext>
            </a:extLst>
          </p:cNvPr>
          <p:cNvSpPr txBox="1"/>
          <p:nvPr/>
        </p:nvSpPr>
        <p:spPr>
          <a:xfrm>
            <a:off x="310810" y="1640880"/>
            <a:ext cx="5137118" cy="194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Conceito: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 uma entidade civil de direito privado, de natureza associativa e sem fins lucrativos, formada por pais, responsáveis ​​e professores para apoiar a gestão da escola.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Modelo 3D 11" descr="X vermelho">
                <a:extLst>
                  <a:ext uri="{FF2B5EF4-FFF2-40B4-BE49-F238E27FC236}">
                    <a16:creationId xmlns:a16="http://schemas.microsoft.com/office/drawing/2014/main" id="{010C7A33-4E30-CEC2-9680-D0B7E8C9DF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3730545"/>
                  </p:ext>
                </p:extLst>
              </p:nvPr>
            </p:nvGraphicFramePr>
            <p:xfrm>
              <a:off x="403058" y="4365104"/>
              <a:ext cx="687835" cy="7028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87835" cy="70285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699960" ay="-99964" az="-107970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0194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Modelo 3D 11" descr="X vermelho">
                <a:extLst>
                  <a:ext uri="{FF2B5EF4-FFF2-40B4-BE49-F238E27FC236}">
                    <a16:creationId xmlns:a16="http://schemas.microsoft.com/office/drawing/2014/main" id="{010C7A33-4E30-CEC2-9680-D0B7E8C9DF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058" y="4365104"/>
                <a:ext cx="687835" cy="70285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59BE5C-EAEE-B43A-51FF-FF5153B8AF5E}"/>
              </a:ext>
            </a:extLst>
          </p:cNvPr>
          <p:cNvSpPr txBox="1"/>
          <p:nvPr/>
        </p:nvSpPr>
        <p:spPr>
          <a:xfrm>
            <a:off x="1101972" y="4261922"/>
            <a:ext cx="4345956" cy="955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Não se confunde juridicamente com a instituição de ensino ou com 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19408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665A3-A255-CE31-6186-65A33120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63" y="277828"/>
            <a:ext cx="7746677" cy="623012"/>
          </a:xfrm>
        </p:spPr>
        <p:txBody>
          <a:bodyPr/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PARCERIA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ENTRE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CEETEPS E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APM</a:t>
            </a:r>
            <a:endParaRPr lang="pt-BR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7EA5A-9227-F77A-9481-5BA25BFC5C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0015" y="1366887"/>
            <a:ext cx="5646315" cy="1342034"/>
          </a:xfrm>
        </p:spPr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instrumento jurídico para formalização dessa parceria é o </a:t>
            </a:r>
            <a:r>
              <a:rPr lang="pt-BR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Acordo de Cooperação</a:t>
            </a: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conforme rege a Lei Federal n.º 13.019 de 2014.</a:t>
            </a:r>
          </a:p>
          <a:p>
            <a:pPr marL="0" indent="0" algn="just"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33EAC1-A4B9-AD8C-EFC5-396449FE2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61" y="324820"/>
            <a:ext cx="1944106" cy="581912"/>
          </a:xfrm>
          <a:prstGeom prst="rect">
            <a:avLst/>
          </a:prstGeom>
          <a:noFill/>
        </p:spPr>
      </p:pic>
      <p:pic>
        <p:nvPicPr>
          <p:cNvPr id="7" name="Picture 2" descr="OCERN e COPIRN irão colaborar acordo de cooperação - COPIRN">
            <a:extLst>
              <a:ext uri="{FF2B5EF4-FFF2-40B4-BE49-F238E27FC236}">
                <a16:creationId xmlns:a16="http://schemas.microsoft.com/office/drawing/2014/main" id="{36934F59-0937-050E-4816-70E4051A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2" y="1916832"/>
            <a:ext cx="5812752" cy="34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1AC3E808-454B-2926-9B53-BF99C0270218}"/>
              </a:ext>
            </a:extLst>
          </p:cNvPr>
          <p:cNvSpPr txBox="1">
            <a:spLocks/>
          </p:cNvSpPr>
          <p:nvPr/>
        </p:nvSpPr>
        <p:spPr>
          <a:xfrm>
            <a:off x="6744072" y="2924944"/>
            <a:ext cx="4913466" cy="30963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“Art. 2º Para os fins desta Lei, considera-se:</a:t>
            </a:r>
          </a:p>
          <a:p>
            <a:pPr marL="0" indent="0" algn="just">
              <a:lnSpc>
                <a:spcPct val="150000"/>
              </a:lnSpc>
            </a:pPr>
            <a:r>
              <a:rPr lang="pt-BR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[...]</a:t>
            </a:r>
          </a:p>
          <a:p>
            <a:pPr marL="0" indent="0" algn="just">
              <a:lnSpc>
                <a:spcPct val="150000"/>
              </a:lnSpc>
            </a:pPr>
            <a:r>
              <a:rPr lang="pt-BR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VIII-A - acordo de cooperação: instrumento por meio do qual são formalizadas as parcerias estabelecidas pela administração pública com organizações da sociedade civil para a consecução de finalidades de interesse público e recíproco que não envolvam a transferência de recursos financeiros;”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01A20-087D-9637-E114-63B74519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63" y="277828"/>
            <a:ext cx="7585595" cy="623012"/>
          </a:xfrm>
        </p:spPr>
        <p:txBody>
          <a:bodyPr/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Panorama dos processos de formalização da parceria entre APM e CEETEPS: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23B86A-98E6-68C9-425B-436ED809C195}"/>
              </a:ext>
            </a:extLst>
          </p:cNvPr>
          <p:cNvSpPr txBox="1"/>
          <p:nvPr/>
        </p:nvSpPr>
        <p:spPr>
          <a:xfrm>
            <a:off x="4583832" y="1763504"/>
            <a:ext cx="7272808" cy="344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Quantidade de APMs</a:t>
            </a: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228 unidades </a:t>
            </a:r>
          </a:p>
          <a:p>
            <a:pPr fontAlgn="base"/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Quantidade de APMs com Acordo Assinado: </a:t>
            </a:r>
            <a:r>
              <a:rPr lang="pt-BR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70 unidades </a:t>
            </a:r>
          </a:p>
          <a:p>
            <a:pPr fontAlgn="base"/>
            <a:endParaRPr lang="pt-B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APMs com processos em andamento</a:t>
            </a: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156 unidades  </a:t>
            </a:r>
          </a:p>
          <a:p>
            <a:pPr fontAlgn="base"/>
            <a:endParaRPr lang="pt-B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Processos aguardando Assinaturas</a:t>
            </a: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 </a:t>
            </a:r>
            <a:r>
              <a:rPr lang="pt-BR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11 processos </a:t>
            </a:r>
          </a:p>
          <a:p>
            <a:pPr fontAlgn="base"/>
            <a:endParaRPr lang="pt-B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APMs que não iniciaram processo:</a:t>
            </a: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03 unidades </a:t>
            </a:r>
          </a:p>
          <a:p>
            <a:pPr fontAlgn="base"/>
            <a:endParaRPr lang="pt-B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Quantidade de processos com as Unidades Escolares</a:t>
            </a: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71 processos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FA0902-946D-7CE9-6D78-F7E115571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47" y="303984"/>
            <a:ext cx="1944793" cy="5852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D99A85-E96F-BAB1-D386-A5B6886B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484784"/>
            <a:ext cx="3944471" cy="40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721E3-9DB9-FD8D-8D23-67AEDB562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263D1-F5C1-73FD-EFA7-B3A11916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46" y="344821"/>
            <a:ext cx="9690893" cy="623012"/>
          </a:xfrm>
        </p:spPr>
        <p:txBody>
          <a:bodyPr/>
          <a:lstStyle/>
          <a:p>
            <a: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DOCUMENTAÇÃO NECESSÁRIA PARA FORMALIZAÇÃO DO </a:t>
            </a:r>
            <a:b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ACORDO DE COOPERAÇÃO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C40628-5A94-5EA0-4F94-B2B39F2EA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69" y="320648"/>
            <a:ext cx="1944106" cy="581912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AD7FC50-F878-F01B-C372-4B069BDF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205940"/>
            <a:ext cx="4716292" cy="3144194"/>
          </a:xfrm>
          <a:prstGeom prst="rect">
            <a:avLst/>
          </a:prstGeom>
        </p:spPr>
      </p:pic>
      <p:sp>
        <p:nvSpPr>
          <p:cNvPr id="9" name="Retângulo: Canto Dobrado 8">
            <a:extLst>
              <a:ext uri="{FF2B5EF4-FFF2-40B4-BE49-F238E27FC236}">
                <a16:creationId xmlns:a16="http://schemas.microsoft.com/office/drawing/2014/main" id="{B04B97FA-EDD6-D521-673C-45AD799976FF}"/>
              </a:ext>
            </a:extLst>
          </p:cNvPr>
          <p:cNvSpPr/>
          <p:nvPr/>
        </p:nvSpPr>
        <p:spPr>
          <a:xfrm>
            <a:off x="8184232" y="4509120"/>
            <a:ext cx="3143672" cy="1512168"/>
          </a:xfrm>
          <a:prstGeom prst="foldedCorner">
            <a:avLst/>
          </a:prstGeom>
          <a:solidFill>
            <a:srgbClr val="FFFF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lista de documentos, links e modelos, estão disponíveis no link: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https://cpc.cps.sp.gov.br/apm/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29D0CD-5CFE-A995-EFCD-D702665D1FF6}"/>
              </a:ext>
            </a:extLst>
          </p:cNvPr>
          <p:cNvSpPr txBox="1"/>
          <p:nvPr/>
        </p:nvSpPr>
        <p:spPr>
          <a:xfrm>
            <a:off x="299588" y="1484784"/>
            <a:ext cx="6267410" cy="433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Ofício da APM endereçado à Presidência;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Memorando da Direção da Unidade Escolar endereçado ao Presidente;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Declaração de existência de única APM;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Estatuto, conforme normativa do CPS;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Documentos da atual Direção da APM;</a:t>
            </a:r>
          </a:p>
          <a:p>
            <a:pPr marL="342900" lvl="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Certidões (fiscal, trabalhista e previdenciária);</a:t>
            </a: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Plano de Trabalho;</a:t>
            </a: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Termo de Permissão de Uso de Bens;</a:t>
            </a: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Inventário de Equipamentos e Bens da APM;</a:t>
            </a:r>
            <a:endParaRPr lang="pt-BR" sz="1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Declaração em atendimento ao artigo 39 da Lei Federal 13.019/2014 (</a:t>
            </a:r>
            <a:r>
              <a:rPr lang="pt-BR" sz="1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assinada pela Direção Executiva da APM).</a:t>
            </a:r>
          </a:p>
        </p:txBody>
      </p:sp>
    </p:spTree>
    <p:extLst>
      <p:ext uri="{BB962C8B-B14F-4D97-AF65-F5344CB8AC3E}">
        <p14:creationId xmlns:p14="http://schemas.microsoft.com/office/powerpoint/2010/main" val="350150485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946D2DD-8EC8-8E63-B888-2C328F5D4BAA}"/>
              </a:ext>
            </a:extLst>
          </p:cNvPr>
          <p:cNvSpPr txBox="1">
            <a:spLocks/>
          </p:cNvSpPr>
          <p:nvPr/>
        </p:nvSpPr>
        <p:spPr>
          <a:xfrm>
            <a:off x="509563" y="277828"/>
            <a:ext cx="9186837" cy="6230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TRABALHO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FB28A7-78A1-E814-B4D1-DE1EA0209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323595"/>
            <a:ext cx="1944106" cy="581912"/>
          </a:xfrm>
          <a:prstGeom prst="rect">
            <a:avLst/>
          </a:prstGeom>
          <a:noFill/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4095E90-CCEC-44DD-50F9-4E04337366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63352" y="1357002"/>
            <a:ext cx="5976664" cy="4592278"/>
          </a:xfr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FCCF5A6-99C1-CD54-994C-8F78B146C2FD}"/>
              </a:ext>
            </a:extLst>
          </p:cNvPr>
          <p:cNvSpPr txBox="1">
            <a:spLocks/>
          </p:cNvSpPr>
          <p:nvPr/>
        </p:nvSpPr>
        <p:spPr>
          <a:xfrm>
            <a:off x="6600111" y="3794991"/>
            <a:ext cx="5256473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pt-BR" sz="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 Plano de Trabalho se descreve os objetivos, as tarefas, os prazos, as metas, os recursos necessários, os responsáveis ​​por cada etapa e a destinação de eventual saldo remanescente ao final da parceria.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6185AD-0071-5BFA-AC97-EE1EF13E040C}"/>
              </a:ext>
            </a:extLst>
          </p:cNvPr>
          <p:cNvSpPr txBox="1">
            <a:spLocks/>
          </p:cNvSpPr>
          <p:nvPr/>
        </p:nvSpPr>
        <p:spPr>
          <a:xfrm>
            <a:off x="6528048" y="1357002"/>
            <a:ext cx="5400600" cy="20835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 Plano de Trabalho é um documento que descreve o conteúdo da proposta aprovada e o detalhamento do objeto da parceria, tornando-se base para a execução, gestão de recursos e acompanhamento do projeto.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pt-BR" sz="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9057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DE132-E649-D1C8-457E-131615C9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05037"/>
            <a:ext cx="5040560" cy="623012"/>
          </a:xfrm>
        </p:spPr>
        <p:txBody>
          <a:bodyPr/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TRABALHO</a:t>
            </a:r>
            <a:endParaRPr lang="pt-B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61048F-543F-178B-1860-301C19D8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463683"/>
            <a:ext cx="4202622" cy="31159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71691A-C7ED-6C3B-F526-67C111994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352480"/>
            <a:ext cx="1944106" cy="581912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4151DC7-CDD7-C326-5311-18932D0E2C5D}"/>
              </a:ext>
            </a:extLst>
          </p:cNvPr>
          <p:cNvSpPr txBox="1"/>
          <p:nvPr/>
        </p:nvSpPr>
        <p:spPr>
          <a:xfrm>
            <a:off x="335360" y="1333362"/>
            <a:ext cx="2277164" cy="419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Para cada objeto do Plano de Trabalho, haverá a descrição de, no mínimo, uma meta e as respectivas atividades a serem executadas.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AB330CA-D474-CE21-BC46-B5B92E17F235}"/>
              </a:ext>
            </a:extLst>
          </p:cNvPr>
          <p:cNvSpPr txBox="1">
            <a:spLocks/>
          </p:cNvSpPr>
          <p:nvPr/>
        </p:nvSpPr>
        <p:spPr>
          <a:xfrm>
            <a:off x="9336250" y="1463684"/>
            <a:ext cx="2520280" cy="3765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 Plano de Trabalho só poderá ser revisto mediante </a:t>
            </a: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termo aditivo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seguindo o mesmo trâmite do processo de ajuste. Porém é vedada a alteração do objeto.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402EE4-CE23-65E3-6A8C-2399A02D5CB8}"/>
              </a:ext>
            </a:extLst>
          </p:cNvPr>
          <p:cNvSpPr txBox="1"/>
          <p:nvPr/>
        </p:nvSpPr>
        <p:spPr>
          <a:xfrm>
            <a:off x="3215680" y="4767258"/>
            <a:ext cx="5256584" cy="128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Plano de Trabalho deverá identificar quais os parâmetros que serão utilizados para a avaliação do cumprimento das metas. </a:t>
            </a:r>
          </a:p>
        </p:txBody>
      </p:sp>
    </p:spTree>
    <p:extLst>
      <p:ext uri="{BB962C8B-B14F-4D97-AF65-F5344CB8AC3E}">
        <p14:creationId xmlns:p14="http://schemas.microsoft.com/office/powerpoint/2010/main" val="15096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775CB2C3D33419A936282FECD480F" ma:contentTypeVersion="14" ma:contentTypeDescription="Create a new document." ma:contentTypeScope="" ma:versionID="c0a7e55c00b05f5030a3e6f14f4dbc33">
  <xsd:schema xmlns:xsd="http://www.w3.org/2001/XMLSchema" xmlns:xs="http://www.w3.org/2001/XMLSchema" xmlns:p="http://schemas.microsoft.com/office/2006/metadata/properties" xmlns:ns3="645f2c93-a2e1-4b5d-871e-bec8f012eeed" xmlns:ns4="83512cb9-f329-489f-a265-56acf5e51dd0" targetNamespace="http://schemas.microsoft.com/office/2006/metadata/properties" ma:root="true" ma:fieldsID="3cbd87075f1269050e9810a6d8342a15" ns3:_="" ns4:_="">
    <xsd:import namespace="645f2c93-a2e1-4b5d-871e-bec8f012eeed"/>
    <xsd:import namespace="83512cb9-f329-489f-a265-56acf5e51d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f2c93-a2e1-4b5d-871e-bec8f012e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12cb9-f329-489f-a265-56acf5e51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6192E-0883-48B5-9A88-514C5F395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5f2c93-a2e1-4b5d-871e-bec8f012eeed"/>
    <ds:schemaRef ds:uri="83512cb9-f329-489f-a265-56acf5e51d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A0EA11-57F2-437D-A65A-F51D1D5CEE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07616-3706-4627-951D-24F0076F3CA5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3512cb9-f329-489f-a265-56acf5e51dd0"/>
    <ds:schemaRef ds:uri="645f2c93-a2e1-4b5d-871e-bec8f012ee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5261</TotalTime>
  <Words>1039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Gotham Book</vt:lpstr>
      <vt:lpstr>Symbol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OBJETIVO DA CAPACITAÇÃO</vt:lpstr>
      <vt:lpstr>Apresentação do PowerPoint</vt:lpstr>
      <vt:lpstr>PARCERIA ENTRE CEETEPS E APM</vt:lpstr>
      <vt:lpstr>Panorama dos processos de formalização da parceria entre APM e CEETEPS:</vt:lpstr>
      <vt:lpstr>DOCUMENTAÇÃO NECESSÁRIA PARA FORMALIZAÇÃO DO  ACORDO DE COOPERAÇÃO </vt:lpstr>
      <vt:lpstr>Apresentação do PowerPoint</vt:lpstr>
      <vt:lpstr>PLANO DE TRABALHO</vt:lpstr>
      <vt:lpstr>FLUXOGRAMA ATUAL PARA FORMALIZAÇÃO DA PARCERIA</vt:lpstr>
      <vt:lpstr>LEGISLAÇÕES E NORMAS APLICÁVEIS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gomes</dc:creator>
  <cp:lastModifiedBy>Michele Rosa da Silva</cp:lastModifiedBy>
  <cp:revision>368</cp:revision>
  <dcterms:created xsi:type="dcterms:W3CDTF">2014-07-01T15:16:56Z</dcterms:created>
  <dcterms:modified xsi:type="dcterms:W3CDTF">2026-01-29T11:38:47Z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2022-08-26T14:53:21Z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e5e3a8fd-7888-4941-9952-0fb7356a4d99</vt:lpwstr>
  </property>
  <property fmtid="{D5CDD505-2E9C-101B-9397-08002B2CF9AE}" pid="8" name="MSIP_Label_ff380b4d-8a71-4241-982c-3816ad3ce8fc_ContentBits">
    <vt:lpwstr>0</vt:lpwstr>
  </property>
  <property fmtid="{D5CDD505-2E9C-101B-9397-08002B2CF9AE}" pid="9" name="ContentTypeId">
    <vt:lpwstr>0x010100EC0775CB2C3D33419A936282FECD480F</vt:lpwstr>
  </property>
</Properties>
</file>